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4" r:id="rId1"/>
  </p:sldMasterIdLst>
  <p:sldIdLst>
    <p:sldId id="256" r:id="rId2"/>
    <p:sldId id="257" r:id="rId3"/>
    <p:sldId id="258" r:id="rId4"/>
    <p:sldId id="289" r:id="rId5"/>
    <p:sldId id="290" r:id="rId6"/>
    <p:sldId id="291" r:id="rId7"/>
    <p:sldId id="294" r:id="rId8"/>
    <p:sldId id="293" r:id="rId9"/>
    <p:sldId id="295"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96" r:id="rId23"/>
    <p:sldId id="283" r:id="rId24"/>
    <p:sldId id="271" r:id="rId25"/>
    <p:sldId id="287" r:id="rId26"/>
    <p:sldId id="272" r:id="rId27"/>
    <p:sldId id="273" r:id="rId28"/>
    <p:sldId id="284" r:id="rId29"/>
    <p:sldId id="274" r:id="rId30"/>
    <p:sldId id="285" r:id="rId31"/>
    <p:sldId id="286" r:id="rId32"/>
    <p:sldId id="275" r:id="rId33"/>
    <p:sldId id="276" r:id="rId34"/>
    <p:sldId id="288" r:id="rId35"/>
    <p:sldId id="28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D8D8F-B07A-4098-B405-27D079FAA36D}" v="120" dt="2020-03-22T21:28:39.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8" d="100"/>
          <a:sy n="48" d="100"/>
        </p:scale>
        <p:origin x="1339"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D5136-30DB-4775-B6EC-3B06031DBB11}"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US"/>
        </a:p>
      </dgm:t>
    </dgm:pt>
    <dgm:pt modelId="{443FF2FF-DF7C-43E7-B8A6-8C5C33EDA633}">
      <dgm:prSet/>
      <dgm:spPr/>
      <dgm:t>
        <a:bodyPr/>
        <a:lstStyle/>
        <a:p>
          <a:r>
            <a:rPr lang="ar-SA" dirty="0"/>
            <a:t>مقدمة ذكرت تسلسل خلق ال</a:t>
          </a:r>
          <a:r>
            <a:rPr lang="ar-EG" dirty="0"/>
            <a:t>إن</a:t>
          </a:r>
          <a:r>
            <a:rPr lang="ar-SA" dirty="0"/>
            <a:t>سان من نطفة ومرورا بالعلقة فالمضغة ثم العظام ثم </a:t>
          </a:r>
          <a:r>
            <a:rPr lang="ar-SA" dirty="0" err="1"/>
            <a:t>كسو</a:t>
          </a:r>
          <a:r>
            <a:rPr lang="ar-SA" dirty="0"/>
            <a:t> العظام باللحم ثم انشأه خلقا اخر.</a:t>
          </a:r>
          <a:endParaRPr lang="en-US" dirty="0"/>
        </a:p>
      </dgm:t>
    </dgm:pt>
    <dgm:pt modelId="{AA43ABB5-9469-4ED0-AFF9-E50F9164FF08}" type="parTrans" cxnId="{BDDB9B1E-54F2-4D2A-BDA8-BEFBB72668D5}">
      <dgm:prSet/>
      <dgm:spPr/>
      <dgm:t>
        <a:bodyPr/>
        <a:lstStyle/>
        <a:p>
          <a:endParaRPr lang="en-US"/>
        </a:p>
      </dgm:t>
    </dgm:pt>
    <dgm:pt modelId="{27B9F918-7E6E-4CBE-A386-9F837B2A9356}" type="sibTrans" cxnId="{BDDB9B1E-54F2-4D2A-BDA8-BEFBB72668D5}">
      <dgm:prSet/>
      <dgm:spPr/>
      <dgm:t>
        <a:bodyPr/>
        <a:lstStyle/>
        <a:p>
          <a:endParaRPr lang="en-US"/>
        </a:p>
      </dgm:t>
    </dgm:pt>
    <dgm:pt modelId="{59934798-8225-4338-BD84-CFA61A49BA65}">
      <dgm:prSet/>
      <dgm:spPr/>
      <dgm:t>
        <a:bodyPr/>
        <a:lstStyle/>
        <a:p>
          <a:r>
            <a:rPr lang="ar-EG" dirty="0"/>
            <a:t>ثم </a:t>
          </a:r>
          <a:r>
            <a:rPr lang="ar-SA" dirty="0"/>
            <a:t>وضيح لأهداف الكتاب</a:t>
          </a:r>
          <a:endParaRPr lang="en-US" dirty="0"/>
        </a:p>
      </dgm:t>
    </dgm:pt>
    <dgm:pt modelId="{98AF9F6B-AB2C-47E0-8D5D-B91FE2B09503}" type="parTrans" cxnId="{5A3A6C72-5BD2-4649-8A94-283BCB72A3D9}">
      <dgm:prSet/>
      <dgm:spPr/>
      <dgm:t>
        <a:bodyPr/>
        <a:lstStyle/>
        <a:p>
          <a:endParaRPr lang="en-US"/>
        </a:p>
      </dgm:t>
    </dgm:pt>
    <dgm:pt modelId="{8CC85B2B-6115-46AD-92B6-8F4151805D97}" type="sibTrans" cxnId="{5A3A6C72-5BD2-4649-8A94-283BCB72A3D9}">
      <dgm:prSet/>
      <dgm:spPr/>
      <dgm:t>
        <a:bodyPr/>
        <a:lstStyle/>
        <a:p>
          <a:endParaRPr lang="en-US"/>
        </a:p>
      </dgm:t>
    </dgm:pt>
    <dgm:pt modelId="{ACDDBB39-A33D-4F3D-B8C9-AC3A35542B5F}">
      <dgm:prSet/>
      <dgm:spPr/>
      <dgm:t>
        <a:bodyPr/>
        <a:lstStyle/>
        <a:p>
          <a:r>
            <a:rPr lang="ar-SA" dirty="0"/>
            <a:t>عدد </a:t>
          </a:r>
          <a:r>
            <a:rPr lang="ar-EG" dirty="0"/>
            <a:t>صفحاته315 </a:t>
          </a:r>
          <a:endParaRPr lang="en-US" dirty="0"/>
        </a:p>
      </dgm:t>
    </dgm:pt>
    <dgm:pt modelId="{2F63F777-DB3D-4A79-8779-6E2405B7E93E}" type="parTrans" cxnId="{69CD0DF3-EE8B-4B82-B406-04111B663069}">
      <dgm:prSet/>
      <dgm:spPr/>
      <dgm:t>
        <a:bodyPr/>
        <a:lstStyle/>
        <a:p>
          <a:endParaRPr lang="en-US"/>
        </a:p>
      </dgm:t>
    </dgm:pt>
    <dgm:pt modelId="{D51E1551-25DF-4BA0-BF90-35DCC9F94EFE}" type="sibTrans" cxnId="{69CD0DF3-EE8B-4B82-B406-04111B663069}">
      <dgm:prSet/>
      <dgm:spPr/>
      <dgm:t>
        <a:bodyPr/>
        <a:lstStyle/>
        <a:p>
          <a:endParaRPr lang="en-US"/>
        </a:p>
      </dgm:t>
    </dgm:pt>
    <dgm:pt modelId="{AB656A91-6E79-4719-867E-F9E2AD706BC6}">
      <dgm:prSet/>
      <dgm:spPr/>
      <dgm:t>
        <a:bodyPr/>
        <a:lstStyle/>
        <a:p>
          <a:r>
            <a:rPr lang="ar-SA"/>
            <a:t>الفصلين الخامس عشر والسادس عشر يركز فيهما على تأديب ال</a:t>
          </a:r>
          <a:r>
            <a:rPr lang="ar-EG"/>
            <a:t>أ</a:t>
          </a:r>
          <a:r>
            <a:rPr lang="ar-SA"/>
            <a:t>طفال وتربيتهم.</a:t>
          </a:r>
          <a:endParaRPr lang="en-US"/>
        </a:p>
      </dgm:t>
    </dgm:pt>
    <dgm:pt modelId="{83357A57-29CD-481D-BF14-FF125E8A4D07}" type="parTrans" cxnId="{B9F52417-823E-4A39-9322-C73FB82737A0}">
      <dgm:prSet/>
      <dgm:spPr/>
      <dgm:t>
        <a:bodyPr/>
        <a:lstStyle/>
        <a:p>
          <a:endParaRPr lang="en-US"/>
        </a:p>
      </dgm:t>
    </dgm:pt>
    <dgm:pt modelId="{3FD2F648-9597-41C6-87D8-C60481128821}" type="sibTrans" cxnId="{B9F52417-823E-4A39-9322-C73FB82737A0}">
      <dgm:prSet/>
      <dgm:spPr/>
      <dgm:t>
        <a:bodyPr/>
        <a:lstStyle/>
        <a:p>
          <a:endParaRPr lang="en-US"/>
        </a:p>
      </dgm:t>
    </dgm:pt>
    <dgm:pt modelId="{E81FB550-180F-41EB-AB50-25CF5D45237F}">
      <dgm:prSet/>
      <dgm:spPr/>
      <dgm:t>
        <a:bodyPr/>
        <a:lstStyle/>
        <a:p>
          <a:r>
            <a:rPr lang="ar-EG" dirty="0"/>
            <a:t>عدد  أبوابه ستة أبواب</a:t>
          </a:r>
          <a:endParaRPr lang="en-US" dirty="0"/>
        </a:p>
      </dgm:t>
    </dgm:pt>
    <dgm:pt modelId="{A466E16B-333F-40F7-8C36-79A36E1DAFF5}" type="parTrans" cxnId="{E3C7384A-32C6-4821-976D-BF3E9464D703}">
      <dgm:prSet/>
      <dgm:spPr/>
      <dgm:t>
        <a:bodyPr/>
        <a:lstStyle/>
        <a:p>
          <a:pPr rtl="1"/>
          <a:endParaRPr lang="ar-EG"/>
        </a:p>
      </dgm:t>
    </dgm:pt>
    <dgm:pt modelId="{6BE4A099-EB9A-4C1D-9E4A-80A4EAF54AF4}" type="sibTrans" cxnId="{E3C7384A-32C6-4821-976D-BF3E9464D703}">
      <dgm:prSet/>
      <dgm:spPr/>
      <dgm:t>
        <a:bodyPr/>
        <a:lstStyle/>
        <a:p>
          <a:pPr rtl="1"/>
          <a:endParaRPr lang="ar-EG"/>
        </a:p>
      </dgm:t>
    </dgm:pt>
    <dgm:pt modelId="{DDFAA649-141F-4C59-A790-3400501CB1AE}" type="pres">
      <dgm:prSet presAssocID="{E1DD5136-30DB-4775-B6EC-3B06031DBB11}" presName="diagram" presStyleCnt="0">
        <dgm:presLayoutVars>
          <dgm:dir/>
          <dgm:resizeHandles val="exact"/>
        </dgm:presLayoutVars>
      </dgm:prSet>
      <dgm:spPr/>
    </dgm:pt>
    <dgm:pt modelId="{86A7EF37-DEF1-4869-ADB1-F8AE01F0317E}" type="pres">
      <dgm:prSet presAssocID="{443FF2FF-DF7C-43E7-B8A6-8C5C33EDA633}" presName="node" presStyleLbl="node1" presStyleIdx="0" presStyleCnt="5">
        <dgm:presLayoutVars>
          <dgm:bulletEnabled val="1"/>
        </dgm:presLayoutVars>
      </dgm:prSet>
      <dgm:spPr/>
    </dgm:pt>
    <dgm:pt modelId="{D264FAE8-673E-4D01-AD90-651381C94BF7}" type="pres">
      <dgm:prSet presAssocID="{27B9F918-7E6E-4CBE-A386-9F837B2A9356}" presName="sibTrans" presStyleCnt="0"/>
      <dgm:spPr/>
    </dgm:pt>
    <dgm:pt modelId="{B283C563-70D3-4EA4-86C0-09DC73227E72}" type="pres">
      <dgm:prSet presAssocID="{59934798-8225-4338-BD84-CFA61A49BA65}" presName="node" presStyleLbl="node1" presStyleIdx="1" presStyleCnt="5">
        <dgm:presLayoutVars>
          <dgm:bulletEnabled val="1"/>
        </dgm:presLayoutVars>
      </dgm:prSet>
      <dgm:spPr/>
    </dgm:pt>
    <dgm:pt modelId="{53D6EE92-3E0D-46C4-BC47-4978AB8FAF45}" type="pres">
      <dgm:prSet presAssocID="{8CC85B2B-6115-46AD-92B6-8F4151805D97}" presName="sibTrans" presStyleCnt="0"/>
      <dgm:spPr/>
    </dgm:pt>
    <dgm:pt modelId="{2065059C-6B6C-42D7-A25B-F78B3F656DC5}" type="pres">
      <dgm:prSet presAssocID="{E81FB550-180F-41EB-AB50-25CF5D45237F}" presName="node" presStyleLbl="node1" presStyleIdx="2" presStyleCnt="5">
        <dgm:presLayoutVars>
          <dgm:bulletEnabled val="1"/>
        </dgm:presLayoutVars>
      </dgm:prSet>
      <dgm:spPr/>
    </dgm:pt>
    <dgm:pt modelId="{79645919-786B-443A-B4E8-B196CD87C9C0}" type="pres">
      <dgm:prSet presAssocID="{6BE4A099-EB9A-4C1D-9E4A-80A4EAF54AF4}" presName="sibTrans" presStyleCnt="0"/>
      <dgm:spPr/>
    </dgm:pt>
    <dgm:pt modelId="{096D5EC1-34EC-4D49-9307-D5D34021CB9C}" type="pres">
      <dgm:prSet presAssocID="{ACDDBB39-A33D-4F3D-B8C9-AC3A35542B5F}" presName="node" presStyleLbl="node1" presStyleIdx="3" presStyleCnt="5">
        <dgm:presLayoutVars>
          <dgm:bulletEnabled val="1"/>
        </dgm:presLayoutVars>
      </dgm:prSet>
      <dgm:spPr/>
    </dgm:pt>
    <dgm:pt modelId="{F7BAD037-4EA2-4772-8C4B-561B27B873C7}" type="pres">
      <dgm:prSet presAssocID="{D51E1551-25DF-4BA0-BF90-35DCC9F94EFE}" presName="sibTrans" presStyleCnt="0"/>
      <dgm:spPr/>
    </dgm:pt>
    <dgm:pt modelId="{85C8D04E-DB48-485B-9F05-BE77C77DC17D}" type="pres">
      <dgm:prSet presAssocID="{AB656A91-6E79-4719-867E-F9E2AD706BC6}" presName="node" presStyleLbl="node1" presStyleIdx="4" presStyleCnt="5">
        <dgm:presLayoutVars>
          <dgm:bulletEnabled val="1"/>
        </dgm:presLayoutVars>
      </dgm:prSet>
      <dgm:spPr/>
    </dgm:pt>
  </dgm:ptLst>
  <dgm:cxnLst>
    <dgm:cxn modelId="{B9F52417-823E-4A39-9322-C73FB82737A0}" srcId="{E1DD5136-30DB-4775-B6EC-3B06031DBB11}" destId="{AB656A91-6E79-4719-867E-F9E2AD706BC6}" srcOrd="4" destOrd="0" parTransId="{83357A57-29CD-481D-BF14-FF125E8A4D07}" sibTransId="{3FD2F648-9597-41C6-87D8-C60481128821}"/>
    <dgm:cxn modelId="{BDDB9B1E-54F2-4D2A-BDA8-BEFBB72668D5}" srcId="{E1DD5136-30DB-4775-B6EC-3B06031DBB11}" destId="{443FF2FF-DF7C-43E7-B8A6-8C5C33EDA633}" srcOrd="0" destOrd="0" parTransId="{AA43ABB5-9469-4ED0-AFF9-E50F9164FF08}" sibTransId="{27B9F918-7E6E-4CBE-A386-9F837B2A9356}"/>
    <dgm:cxn modelId="{E77B3533-3A6F-432C-B405-2D4E8E4BFE21}" type="presOf" srcId="{E1DD5136-30DB-4775-B6EC-3B06031DBB11}" destId="{DDFAA649-141F-4C59-A790-3400501CB1AE}" srcOrd="0" destOrd="0" presId="urn:microsoft.com/office/officeart/2005/8/layout/default"/>
    <dgm:cxn modelId="{E3C7384A-32C6-4821-976D-BF3E9464D703}" srcId="{E1DD5136-30DB-4775-B6EC-3B06031DBB11}" destId="{E81FB550-180F-41EB-AB50-25CF5D45237F}" srcOrd="2" destOrd="0" parTransId="{A466E16B-333F-40F7-8C36-79A36E1DAFF5}" sibTransId="{6BE4A099-EB9A-4C1D-9E4A-80A4EAF54AF4}"/>
    <dgm:cxn modelId="{5A3A6C72-5BD2-4649-8A94-283BCB72A3D9}" srcId="{E1DD5136-30DB-4775-B6EC-3B06031DBB11}" destId="{59934798-8225-4338-BD84-CFA61A49BA65}" srcOrd="1" destOrd="0" parTransId="{98AF9F6B-AB2C-47E0-8D5D-B91FE2B09503}" sibTransId="{8CC85B2B-6115-46AD-92B6-8F4151805D97}"/>
    <dgm:cxn modelId="{CE5C329D-5C55-4115-BCCF-EFD1E7FD94E6}" type="presOf" srcId="{59934798-8225-4338-BD84-CFA61A49BA65}" destId="{B283C563-70D3-4EA4-86C0-09DC73227E72}" srcOrd="0" destOrd="0" presId="urn:microsoft.com/office/officeart/2005/8/layout/default"/>
    <dgm:cxn modelId="{E13AA4CD-2511-4A2C-86CF-BA718E044C2A}" type="presOf" srcId="{E81FB550-180F-41EB-AB50-25CF5D45237F}" destId="{2065059C-6B6C-42D7-A25B-F78B3F656DC5}" srcOrd="0" destOrd="0" presId="urn:microsoft.com/office/officeart/2005/8/layout/default"/>
    <dgm:cxn modelId="{39AFF1D2-4D8C-4CDA-A03B-424A955E7989}" type="presOf" srcId="{443FF2FF-DF7C-43E7-B8A6-8C5C33EDA633}" destId="{86A7EF37-DEF1-4869-ADB1-F8AE01F0317E}" srcOrd="0" destOrd="0" presId="urn:microsoft.com/office/officeart/2005/8/layout/default"/>
    <dgm:cxn modelId="{19C76FE5-FE77-453C-906A-015FF08821A2}" type="presOf" srcId="{ACDDBB39-A33D-4F3D-B8C9-AC3A35542B5F}" destId="{096D5EC1-34EC-4D49-9307-D5D34021CB9C}" srcOrd="0" destOrd="0" presId="urn:microsoft.com/office/officeart/2005/8/layout/default"/>
    <dgm:cxn modelId="{69CD0DF3-EE8B-4B82-B406-04111B663069}" srcId="{E1DD5136-30DB-4775-B6EC-3B06031DBB11}" destId="{ACDDBB39-A33D-4F3D-B8C9-AC3A35542B5F}" srcOrd="3" destOrd="0" parTransId="{2F63F777-DB3D-4A79-8779-6E2405B7E93E}" sibTransId="{D51E1551-25DF-4BA0-BF90-35DCC9F94EFE}"/>
    <dgm:cxn modelId="{6688ACFA-DDA6-456B-A797-9247F0A3DA15}" type="presOf" srcId="{AB656A91-6E79-4719-867E-F9E2AD706BC6}" destId="{85C8D04E-DB48-485B-9F05-BE77C77DC17D}" srcOrd="0" destOrd="0" presId="urn:microsoft.com/office/officeart/2005/8/layout/default"/>
    <dgm:cxn modelId="{5088F848-7CEA-493E-953C-C6878A775FE3}" type="presParOf" srcId="{DDFAA649-141F-4C59-A790-3400501CB1AE}" destId="{86A7EF37-DEF1-4869-ADB1-F8AE01F0317E}" srcOrd="0" destOrd="0" presId="urn:microsoft.com/office/officeart/2005/8/layout/default"/>
    <dgm:cxn modelId="{D169C504-B17C-4328-B0C3-7604638A503A}" type="presParOf" srcId="{DDFAA649-141F-4C59-A790-3400501CB1AE}" destId="{D264FAE8-673E-4D01-AD90-651381C94BF7}" srcOrd="1" destOrd="0" presId="urn:microsoft.com/office/officeart/2005/8/layout/default"/>
    <dgm:cxn modelId="{5C744B95-8B63-4C9E-9EA3-D81C2846470E}" type="presParOf" srcId="{DDFAA649-141F-4C59-A790-3400501CB1AE}" destId="{B283C563-70D3-4EA4-86C0-09DC73227E72}" srcOrd="2" destOrd="0" presId="urn:microsoft.com/office/officeart/2005/8/layout/default"/>
    <dgm:cxn modelId="{10BA7E2C-238D-48B7-8EDC-CCFB85B7ABA6}" type="presParOf" srcId="{DDFAA649-141F-4C59-A790-3400501CB1AE}" destId="{53D6EE92-3E0D-46C4-BC47-4978AB8FAF45}" srcOrd="3" destOrd="0" presId="urn:microsoft.com/office/officeart/2005/8/layout/default"/>
    <dgm:cxn modelId="{277AC7E9-A6C3-4657-AF17-91A9DBCD93E4}" type="presParOf" srcId="{DDFAA649-141F-4C59-A790-3400501CB1AE}" destId="{2065059C-6B6C-42D7-A25B-F78B3F656DC5}" srcOrd="4" destOrd="0" presId="urn:microsoft.com/office/officeart/2005/8/layout/default"/>
    <dgm:cxn modelId="{CD4EA61B-76EF-4220-A055-461FAED283E1}" type="presParOf" srcId="{DDFAA649-141F-4C59-A790-3400501CB1AE}" destId="{79645919-786B-443A-B4E8-B196CD87C9C0}" srcOrd="5" destOrd="0" presId="urn:microsoft.com/office/officeart/2005/8/layout/default"/>
    <dgm:cxn modelId="{C5784C61-2784-4A40-91F9-491A004FAF63}" type="presParOf" srcId="{DDFAA649-141F-4C59-A790-3400501CB1AE}" destId="{096D5EC1-34EC-4D49-9307-D5D34021CB9C}" srcOrd="6" destOrd="0" presId="urn:microsoft.com/office/officeart/2005/8/layout/default"/>
    <dgm:cxn modelId="{7AF6CFF8-F09A-416E-BA04-101259F0BE68}" type="presParOf" srcId="{DDFAA649-141F-4C59-A790-3400501CB1AE}" destId="{F7BAD037-4EA2-4772-8C4B-561B27B873C7}" srcOrd="7" destOrd="0" presId="urn:microsoft.com/office/officeart/2005/8/layout/default"/>
    <dgm:cxn modelId="{3AA9BA2F-3FE9-4882-BD66-CF2F15CBE0E4}" type="presParOf" srcId="{DDFAA649-141F-4C59-A790-3400501CB1AE}" destId="{85C8D04E-DB48-485B-9F05-BE77C77DC1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D66A1-9040-4F78-B896-267DACC29A76}" type="doc">
      <dgm:prSet loTypeId="urn:microsoft.com/office/officeart/2005/8/layout/hierarchy6" loCatId="hierarchy" qsTypeId="urn:microsoft.com/office/officeart/2005/8/quickstyle/3d2" qsCatId="3D" csTypeId="urn:microsoft.com/office/officeart/2005/8/colors/colorful2" csCatId="colorful" phldr="1"/>
      <dgm:spPr/>
      <dgm:t>
        <a:bodyPr/>
        <a:lstStyle/>
        <a:p>
          <a:endParaRPr lang="en-US"/>
        </a:p>
      </dgm:t>
    </dgm:pt>
    <dgm:pt modelId="{7F85F70F-3B15-424A-A108-44764979F54A}">
      <dgm:prSet/>
      <dgm:spPr/>
      <dgm:t>
        <a:bodyPr/>
        <a:lstStyle/>
        <a:p>
          <a:pPr rtl="1"/>
          <a:r>
            <a:rPr lang="ar-SA" dirty="0"/>
            <a:t>يرى ابن قيم ضرورة تربية الولد على ال</a:t>
          </a:r>
          <a:r>
            <a:rPr lang="ar-EG" dirty="0"/>
            <a:t>أ</a:t>
          </a:r>
          <a:r>
            <a:rPr lang="ar-SA" dirty="0" err="1"/>
            <a:t>سس</a:t>
          </a:r>
          <a:r>
            <a:rPr lang="ar-SA" dirty="0"/>
            <a:t> التالية:</a:t>
          </a:r>
          <a:endParaRPr lang="en-US" dirty="0"/>
        </a:p>
      </dgm:t>
    </dgm:pt>
    <dgm:pt modelId="{8703D81A-7A43-4909-8C55-1D1C3407FF92}" type="parTrans" cxnId="{3DC85543-7BC4-4050-B623-B94F0011F815}">
      <dgm:prSet/>
      <dgm:spPr/>
      <dgm:t>
        <a:bodyPr/>
        <a:lstStyle/>
        <a:p>
          <a:endParaRPr lang="en-US"/>
        </a:p>
      </dgm:t>
    </dgm:pt>
    <dgm:pt modelId="{D0C5BDA1-92D2-4745-9BA9-D3C2DAA330CE}" type="sibTrans" cxnId="{3DC85543-7BC4-4050-B623-B94F0011F815}">
      <dgm:prSet/>
      <dgm:spPr/>
      <dgm:t>
        <a:bodyPr/>
        <a:lstStyle/>
        <a:p>
          <a:endParaRPr lang="en-US"/>
        </a:p>
      </dgm:t>
    </dgm:pt>
    <dgm:pt modelId="{BDD496AE-AFEF-4A0B-A174-096C2FB1290A}">
      <dgm:prSet/>
      <dgm:spPr/>
      <dgm:t>
        <a:bodyPr/>
        <a:lstStyle/>
        <a:p>
          <a:pPr rtl="1"/>
          <a:r>
            <a:rPr lang="ar-SA" dirty="0"/>
            <a:t>العدل</a:t>
          </a:r>
          <a:endParaRPr lang="en-US" dirty="0"/>
        </a:p>
      </dgm:t>
    </dgm:pt>
    <dgm:pt modelId="{0C305997-533B-4602-BF47-A1C56B4EF9CC}" type="parTrans" cxnId="{B230BBD5-531B-4735-B59A-735D07D4C507}">
      <dgm:prSet/>
      <dgm:spPr/>
      <dgm:t>
        <a:bodyPr/>
        <a:lstStyle/>
        <a:p>
          <a:endParaRPr lang="en-US"/>
        </a:p>
      </dgm:t>
    </dgm:pt>
    <dgm:pt modelId="{AE8B00DE-2158-4FA2-8445-54709FB0AFAD}" type="sibTrans" cxnId="{B230BBD5-531B-4735-B59A-735D07D4C507}">
      <dgm:prSet/>
      <dgm:spPr/>
      <dgm:t>
        <a:bodyPr/>
        <a:lstStyle/>
        <a:p>
          <a:endParaRPr lang="en-US"/>
        </a:p>
      </dgm:t>
    </dgm:pt>
    <dgm:pt modelId="{84B96D77-0124-40D2-9216-641087AB65B8}">
      <dgm:prSet/>
      <dgm:spPr/>
      <dgm:t>
        <a:bodyPr/>
        <a:lstStyle/>
        <a:p>
          <a:pPr rtl="1"/>
          <a:r>
            <a:rPr lang="ar-SA" dirty="0"/>
            <a:t>تحمل المسئولية</a:t>
          </a:r>
          <a:endParaRPr lang="en-US" dirty="0"/>
        </a:p>
      </dgm:t>
    </dgm:pt>
    <dgm:pt modelId="{2616BB02-FF7C-4F5A-AC0E-1BA13F5962E9}" type="parTrans" cxnId="{8B22299E-B4D0-4F70-ABEE-396485419167}">
      <dgm:prSet/>
      <dgm:spPr/>
      <dgm:t>
        <a:bodyPr/>
        <a:lstStyle/>
        <a:p>
          <a:endParaRPr lang="en-US"/>
        </a:p>
      </dgm:t>
    </dgm:pt>
    <dgm:pt modelId="{6C68FC49-A390-4EB6-996B-25F38CC60246}" type="sibTrans" cxnId="{8B22299E-B4D0-4F70-ABEE-396485419167}">
      <dgm:prSet/>
      <dgm:spPr/>
      <dgm:t>
        <a:bodyPr/>
        <a:lstStyle/>
        <a:p>
          <a:endParaRPr lang="en-US"/>
        </a:p>
      </dgm:t>
    </dgm:pt>
    <dgm:pt modelId="{A2F9D03B-5500-4010-9F8B-4E9C5700E905}" type="pres">
      <dgm:prSet presAssocID="{48DD66A1-9040-4F78-B896-267DACC29A76}" presName="mainComposite" presStyleCnt="0">
        <dgm:presLayoutVars>
          <dgm:chPref val="1"/>
          <dgm:dir/>
          <dgm:animOne val="branch"/>
          <dgm:animLvl val="lvl"/>
          <dgm:resizeHandles val="exact"/>
        </dgm:presLayoutVars>
      </dgm:prSet>
      <dgm:spPr/>
    </dgm:pt>
    <dgm:pt modelId="{3DF7C65D-0C4B-493E-9FD7-281CECAB8509}" type="pres">
      <dgm:prSet presAssocID="{48DD66A1-9040-4F78-B896-267DACC29A76}" presName="hierFlow" presStyleCnt="0"/>
      <dgm:spPr/>
    </dgm:pt>
    <dgm:pt modelId="{E07F07E2-C1BF-4880-AB44-3A09C1A44444}" type="pres">
      <dgm:prSet presAssocID="{48DD66A1-9040-4F78-B896-267DACC29A76}" presName="firstBuf" presStyleCnt="0"/>
      <dgm:spPr/>
    </dgm:pt>
    <dgm:pt modelId="{7FF5FCF4-A67D-4075-ADDA-FF680602F8A2}" type="pres">
      <dgm:prSet presAssocID="{48DD66A1-9040-4F78-B896-267DACC29A76}" presName="hierChild1" presStyleCnt="0">
        <dgm:presLayoutVars>
          <dgm:chPref val="1"/>
          <dgm:animOne val="branch"/>
          <dgm:animLvl val="lvl"/>
        </dgm:presLayoutVars>
      </dgm:prSet>
      <dgm:spPr/>
    </dgm:pt>
    <dgm:pt modelId="{178A5663-0204-4F69-998A-536CF4032413}" type="pres">
      <dgm:prSet presAssocID="{7F85F70F-3B15-424A-A108-44764979F54A}" presName="Name14" presStyleCnt="0"/>
      <dgm:spPr/>
    </dgm:pt>
    <dgm:pt modelId="{FBAEF868-052F-42A6-B629-E9265CE52D22}" type="pres">
      <dgm:prSet presAssocID="{7F85F70F-3B15-424A-A108-44764979F54A}" presName="level1Shape" presStyleLbl="node0" presStyleIdx="0" presStyleCnt="1">
        <dgm:presLayoutVars>
          <dgm:chPref val="3"/>
        </dgm:presLayoutVars>
      </dgm:prSet>
      <dgm:spPr/>
    </dgm:pt>
    <dgm:pt modelId="{173CD01F-0B2A-4872-8E97-9D66BEA8B27A}" type="pres">
      <dgm:prSet presAssocID="{7F85F70F-3B15-424A-A108-44764979F54A}" presName="hierChild2" presStyleCnt="0"/>
      <dgm:spPr/>
    </dgm:pt>
    <dgm:pt modelId="{3A0A742D-213B-46EB-97A1-61D51BA7FC1F}" type="pres">
      <dgm:prSet presAssocID="{48DD66A1-9040-4F78-B896-267DACC29A76}" presName="bgShapesFlow" presStyleCnt="0"/>
      <dgm:spPr/>
    </dgm:pt>
    <dgm:pt modelId="{EA8123C5-C934-4C17-AC56-1B2655A30BCA}" type="pres">
      <dgm:prSet presAssocID="{BDD496AE-AFEF-4A0B-A174-096C2FB1290A}" presName="rectComp" presStyleCnt="0"/>
      <dgm:spPr/>
    </dgm:pt>
    <dgm:pt modelId="{86569A1F-F24E-4CF2-8BE5-3E73AF1C1365}" type="pres">
      <dgm:prSet presAssocID="{BDD496AE-AFEF-4A0B-A174-096C2FB1290A}" presName="bgRect" presStyleLbl="bgShp" presStyleIdx="0" presStyleCnt="2"/>
      <dgm:spPr/>
    </dgm:pt>
    <dgm:pt modelId="{C661F6D2-0016-444F-9BA3-896A2707C840}" type="pres">
      <dgm:prSet presAssocID="{BDD496AE-AFEF-4A0B-A174-096C2FB1290A}" presName="bgRectTx" presStyleLbl="bgShp" presStyleIdx="0" presStyleCnt="2">
        <dgm:presLayoutVars>
          <dgm:bulletEnabled val="1"/>
        </dgm:presLayoutVars>
      </dgm:prSet>
      <dgm:spPr/>
    </dgm:pt>
    <dgm:pt modelId="{8AE6DDBB-4010-4034-996E-C5E93B1545D7}" type="pres">
      <dgm:prSet presAssocID="{BDD496AE-AFEF-4A0B-A174-096C2FB1290A}" presName="spComp" presStyleCnt="0"/>
      <dgm:spPr/>
    </dgm:pt>
    <dgm:pt modelId="{B4A70BB8-7C64-45CC-A650-976F87397556}" type="pres">
      <dgm:prSet presAssocID="{BDD496AE-AFEF-4A0B-A174-096C2FB1290A}" presName="vSp" presStyleCnt="0"/>
      <dgm:spPr/>
    </dgm:pt>
    <dgm:pt modelId="{0254F3E0-D5CC-4B4B-AA89-09A5E4F60752}" type="pres">
      <dgm:prSet presAssocID="{84B96D77-0124-40D2-9216-641087AB65B8}" presName="rectComp" presStyleCnt="0"/>
      <dgm:spPr/>
    </dgm:pt>
    <dgm:pt modelId="{48511097-399F-4FD2-A0BD-92AE8320C4B3}" type="pres">
      <dgm:prSet presAssocID="{84B96D77-0124-40D2-9216-641087AB65B8}" presName="bgRect" presStyleLbl="bgShp" presStyleIdx="1" presStyleCnt="2"/>
      <dgm:spPr/>
    </dgm:pt>
    <dgm:pt modelId="{54D66E94-4F64-4DC7-AE39-E8A98F61BDF2}" type="pres">
      <dgm:prSet presAssocID="{84B96D77-0124-40D2-9216-641087AB65B8}" presName="bgRectTx" presStyleLbl="bgShp" presStyleIdx="1" presStyleCnt="2">
        <dgm:presLayoutVars>
          <dgm:bulletEnabled val="1"/>
        </dgm:presLayoutVars>
      </dgm:prSet>
      <dgm:spPr/>
    </dgm:pt>
  </dgm:ptLst>
  <dgm:cxnLst>
    <dgm:cxn modelId="{CDD6FA11-F9DE-4516-8882-4B3734B9A8ED}" type="presOf" srcId="{BDD496AE-AFEF-4A0B-A174-096C2FB1290A}" destId="{C661F6D2-0016-444F-9BA3-896A2707C840}" srcOrd="1" destOrd="0" presId="urn:microsoft.com/office/officeart/2005/8/layout/hierarchy6"/>
    <dgm:cxn modelId="{3DC85543-7BC4-4050-B623-B94F0011F815}" srcId="{48DD66A1-9040-4F78-B896-267DACC29A76}" destId="{7F85F70F-3B15-424A-A108-44764979F54A}" srcOrd="0" destOrd="0" parTransId="{8703D81A-7A43-4909-8C55-1D1C3407FF92}" sibTransId="{D0C5BDA1-92D2-4745-9BA9-D3C2DAA330CE}"/>
    <dgm:cxn modelId="{732D7468-3F99-4CB0-B055-54649063239F}" type="presOf" srcId="{84B96D77-0124-40D2-9216-641087AB65B8}" destId="{54D66E94-4F64-4DC7-AE39-E8A98F61BDF2}" srcOrd="1" destOrd="0" presId="urn:microsoft.com/office/officeart/2005/8/layout/hierarchy6"/>
    <dgm:cxn modelId="{A4314883-F8EE-40D9-8ED1-5182D48D3EAA}" type="presOf" srcId="{84B96D77-0124-40D2-9216-641087AB65B8}" destId="{48511097-399F-4FD2-A0BD-92AE8320C4B3}" srcOrd="0" destOrd="0" presId="urn:microsoft.com/office/officeart/2005/8/layout/hierarchy6"/>
    <dgm:cxn modelId="{8B22299E-B4D0-4F70-ABEE-396485419167}" srcId="{48DD66A1-9040-4F78-B896-267DACC29A76}" destId="{84B96D77-0124-40D2-9216-641087AB65B8}" srcOrd="2" destOrd="0" parTransId="{2616BB02-FF7C-4F5A-AC0E-1BA13F5962E9}" sibTransId="{6C68FC49-A390-4EB6-996B-25F38CC60246}"/>
    <dgm:cxn modelId="{E24301AE-485E-4504-AE6F-2559BF76E34B}" type="presOf" srcId="{BDD496AE-AFEF-4A0B-A174-096C2FB1290A}" destId="{86569A1F-F24E-4CF2-8BE5-3E73AF1C1365}" srcOrd="0" destOrd="0" presId="urn:microsoft.com/office/officeart/2005/8/layout/hierarchy6"/>
    <dgm:cxn modelId="{6D061AAE-A8FC-434C-9D48-AC93C438CFDF}" type="presOf" srcId="{7F85F70F-3B15-424A-A108-44764979F54A}" destId="{FBAEF868-052F-42A6-B629-E9265CE52D22}" srcOrd="0" destOrd="0" presId="urn:microsoft.com/office/officeart/2005/8/layout/hierarchy6"/>
    <dgm:cxn modelId="{B230BBD5-531B-4735-B59A-735D07D4C507}" srcId="{48DD66A1-9040-4F78-B896-267DACC29A76}" destId="{BDD496AE-AFEF-4A0B-A174-096C2FB1290A}" srcOrd="1" destOrd="0" parTransId="{0C305997-533B-4602-BF47-A1C56B4EF9CC}" sibTransId="{AE8B00DE-2158-4FA2-8445-54709FB0AFAD}"/>
    <dgm:cxn modelId="{265670F4-D7E4-4851-B29B-8A4FFA4F57BA}" type="presOf" srcId="{48DD66A1-9040-4F78-B896-267DACC29A76}" destId="{A2F9D03B-5500-4010-9F8B-4E9C5700E905}" srcOrd="0" destOrd="0" presId="urn:microsoft.com/office/officeart/2005/8/layout/hierarchy6"/>
    <dgm:cxn modelId="{4EDF01A5-E5ED-42E2-B5A9-A9DDCFC8F0C6}" type="presParOf" srcId="{A2F9D03B-5500-4010-9F8B-4E9C5700E905}" destId="{3DF7C65D-0C4B-493E-9FD7-281CECAB8509}" srcOrd="0" destOrd="0" presId="urn:microsoft.com/office/officeart/2005/8/layout/hierarchy6"/>
    <dgm:cxn modelId="{2745874C-B004-4F86-93A9-14B273DF1413}" type="presParOf" srcId="{3DF7C65D-0C4B-493E-9FD7-281CECAB8509}" destId="{E07F07E2-C1BF-4880-AB44-3A09C1A44444}" srcOrd="0" destOrd="0" presId="urn:microsoft.com/office/officeart/2005/8/layout/hierarchy6"/>
    <dgm:cxn modelId="{5D3647EC-C84E-4C44-9684-D961C846E413}" type="presParOf" srcId="{3DF7C65D-0C4B-493E-9FD7-281CECAB8509}" destId="{7FF5FCF4-A67D-4075-ADDA-FF680602F8A2}" srcOrd="1" destOrd="0" presId="urn:microsoft.com/office/officeart/2005/8/layout/hierarchy6"/>
    <dgm:cxn modelId="{13F9BD43-397A-4D7B-A0A6-ECF2A3C734C5}" type="presParOf" srcId="{7FF5FCF4-A67D-4075-ADDA-FF680602F8A2}" destId="{178A5663-0204-4F69-998A-536CF4032413}" srcOrd="0" destOrd="0" presId="urn:microsoft.com/office/officeart/2005/8/layout/hierarchy6"/>
    <dgm:cxn modelId="{F1A054C8-AC2A-42BE-90ED-EC4E0126B3FC}" type="presParOf" srcId="{178A5663-0204-4F69-998A-536CF4032413}" destId="{FBAEF868-052F-42A6-B629-E9265CE52D22}" srcOrd="0" destOrd="0" presId="urn:microsoft.com/office/officeart/2005/8/layout/hierarchy6"/>
    <dgm:cxn modelId="{648E539A-F24D-446F-8049-D0F93F0A4565}" type="presParOf" srcId="{178A5663-0204-4F69-998A-536CF4032413}" destId="{173CD01F-0B2A-4872-8E97-9D66BEA8B27A}" srcOrd="1" destOrd="0" presId="urn:microsoft.com/office/officeart/2005/8/layout/hierarchy6"/>
    <dgm:cxn modelId="{EF51D385-A895-4217-856F-C09D434A591F}" type="presParOf" srcId="{A2F9D03B-5500-4010-9F8B-4E9C5700E905}" destId="{3A0A742D-213B-46EB-97A1-61D51BA7FC1F}" srcOrd="1" destOrd="0" presId="urn:microsoft.com/office/officeart/2005/8/layout/hierarchy6"/>
    <dgm:cxn modelId="{F479329D-1DE7-4431-993A-AA31F168E20C}" type="presParOf" srcId="{3A0A742D-213B-46EB-97A1-61D51BA7FC1F}" destId="{EA8123C5-C934-4C17-AC56-1B2655A30BCA}" srcOrd="0" destOrd="0" presId="urn:microsoft.com/office/officeart/2005/8/layout/hierarchy6"/>
    <dgm:cxn modelId="{676E8593-D8AA-49BD-9C5A-ED210358DD79}" type="presParOf" srcId="{EA8123C5-C934-4C17-AC56-1B2655A30BCA}" destId="{86569A1F-F24E-4CF2-8BE5-3E73AF1C1365}" srcOrd="0" destOrd="0" presId="urn:microsoft.com/office/officeart/2005/8/layout/hierarchy6"/>
    <dgm:cxn modelId="{D01ED054-C2A2-4228-8B3B-70543C012624}" type="presParOf" srcId="{EA8123C5-C934-4C17-AC56-1B2655A30BCA}" destId="{C661F6D2-0016-444F-9BA3-896A2707C840}" srcOrd="1" destOrd="0" presId="urn:microsoft.com/office/officeart/2005/8/layout/hierarchy6"/>
    <dgm:cxn modelId="{876DD042-754F-4314-B80B-DAEFDFFC4C23}" type="presParOf" srcId="{3A0A742D-213B-46EB-97A1-61D51BA7FC1F}" destId="{8AE6DDBB-4010-4034-996E-C5E93B1545D7}" srcOrd="1" destOrd="0" presId="urn:microsoft.com/office/officeart/2005/8/layout/hierarchy6"/>
    <dgm:cxn modelId="{E071D00A-C257-423B-A67A-CE046EA3D16A}" type="presParOf" srcId="{8AE6DDBB-4010-4034-996E-C5E93B1545D7}" destId="{B4A70BB8-7C64-45CC-A650-976F87397556}" srcOrd="0" destOrd="0" presId="urn:microsoft.com/office/officeart/2005/8/layout/hierarchy6"/>
    <dgm:cxn modelId="{907E8D7A-5EF8-413F-86A8-587E84EAF469}" type="presParOf" srcId="{3A0A742D-213B-46EB-97A1-61D51BA7FC1F}" destId="{0254F3E0-D5CC-4B4B-AA89-09A5E4F60752}" srcOrd="2" destOrd="0" presId="urn:microsoft.com/office/officeart/2005/8/layout/hierarchy6"/>
    <dgm:cxn modelId="{AA6A3B9A-D47A-47CC-8497-9AB9C7143459}" type="presParOf" srcId="{0254F3E0-D5CC-4B4B-AA89-09A5E4F60752}" destId="{48511097-399F-4FD2-A0BD-92AE8320C4B3}" srcOrd="0" destOrd="0" presId="urn:microsoft.com/office/officeart/2005/8/layout/hierarchy6"/>
    <dgm:cxn modelId="{F3124A25-AC83-430A-AC4B-A63FD8BB1437}" type="presParOf" srcId="{0254F3E0-D5CC-4B4B-AA89-09A5E4F60752}" destId="{54D66E94-4F64-4DC7-AE39-E8A98F61BDF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339B2-F8E2-4C83-9C19-3E00430DC88E}"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D35407A0-D5E5-4615-B342-C112DE1468C7}">
      <dgm:prSet/>
      <dgm:spPr/>
      <dgm:t>
        <a:bodyPr/>
        <a:lstStyle/>
        <a:p>
          <a:pPr rtl="1"/>
          <a:r>
            <a:rPr lang="ar-SA" dirty="0"/>
            <a:t>يروض </a:t>
          </a:r>
          <a:r>
            <a:rPr lang="ar-EG" dirty="0"/>
            <a:t>أ</a:t>
          </a:r>
          <a:r>
            <a:rPr lang="ar-SA" dirty="0" err="1"/>
            <a:t>عضاءه</a:t>
          </a:r>
          <a:endParaRPr lang="ar-SA" dirty="0"/>
        </a:p>
      </dgm:t>
    </dgm:pt>
    <dgm:pt modelId="{977672DF-5934-48DE-AF6A-D3729A11C130}" type="parTrans" cxnId="{CA2E9F7D-7CE5-4F13-BFEA-2298F974E156}">
      <dgm:prSet/>
      <dgm:spPr/>
      <dgm:t>
        <a:bodyPr/>
        <a:lstStyle/>
        <a:p>
          <a:endParaRPr lang="en-US"/>
        </a:p>
      </dgm:t>
    </dgm:pt>
    <dgm:pt modelId="{5E404BBC-D5FB-4916-B5A3-A0D416ACC58B}" type="sibTrans" cxnId="{CA2E9F7D-7CE5-4F13-BFEA-2298F974E156}">
      <dgm:prSet/>
      <dgm:spPr/>
      <dgm:t>
        <a:bodyPr/>
        <a:lstStyle/>
        <a:p>
          <a:endParaRPr lang="en-US"/>
        </a:p>
      </dgm:t>
    </dgm:pt>
    <dgm:pt modelId="{63524AC3-3FB7-4766-B518-86086EA648D7}">
      <dgm:prSet/>
      <dgm:spPr/>
      <dgm:t>
        <a:bodyPr/>
        <a:lstStyle/>
        <a:p>
          <a:pPr rtl="1"/>
          <a:r>
            <a:rPr lang="ar-SA" dirty="0"/>
            <a:t>يوسع </a:t>
          </a:r>
          <a:r>
            <a:rPr lang="ar-EG" dirty="0"/>
            <a:t>أ</a:t>
          </a:r>
          <a:r>
            <a:rPr lang="ar-SA" dirty="0"/>
            <a:t>معاءه.</a:t>
          </a:r>
          <a:endParaRPr lang="en-US" dirty="0"/>
        </a:p>
      </dgm:t>
    </dgm:pt>
    <dgm:pt modelId="{C290D4EF-B6A3-410C-9716-2B2955CB1668}" type="parTrans" cxnId="{4391B1F2-0E08-4918-B8B4-6B6F088D18FD}">
      <dgm:prSet/>
      <dgm:spPr/>
      <dgm:t>
        <a:bodyPr/>
        <a:lstStyle/>
        <a:p>
          <a:endParaRPr lang="en-US"/>
        </a:p>
      </dgm:t>
    </dgm:pt>
    <dgm:pt modelId="{C330DBCE-E3EE-489B-B4AC-1190F0037DE5}" type="sibTrans" cxnId="{4391B1F2-0E08-4918-B8B4-6B6F088D18FD}">
      <dgm:prSet/>
      <dgm:spPr/>
      <dgm:t>
        <a:bodyPr/>
        <a:lstStyle/>
        <a:p>
          <a:endParaRPr lang="en-US"/>
        </a:p>
      </dgm:t>
    </dgm:pt>
    <dgm:pt modelId="{E501DF2C-8385-485A-B653-36D3B4E03F77}">
      <dgm:prSet/>
      <dgm:spPr/>
      <dgm:t>
        <a:bodyPr/>
        <a:lstStyle/>
        <a:p>
          <a:pPr rtl="1"/>
          <a:r>
            <a:rPr lang="ar-SA" dirty="0"/>
            <a:t>يفسح صدره</a:t>
          </a:r>
          <a:endParaRPr lang="en-US" dirty="0"/>
        </a:p>
      </dgm:t>
    </dgm:pt>
    <dgm:pt modelId="{4D6C65FD-6F4E-4FBE-9EDF-A8BF60FCC448}" type="parTrans" cxnId="{1BED1A80-493B-44CA-89A8-C9882D91BEB5}">
      <dgm:prSet/>
      <dgm:spPr/>
      <dgm:t>
        <a:bodyPr/>
        <a:lstStyle/>
        <a:p>
          <a:endParaRPr lang="en-US"/>
        </a:p>
      </dgm:t>
    </dgm:pt>
    <dgm:pt modelId="{08853972-0B5A-4AD1-BBAA-80E94BC0C46A}" type="sibTrans" cxnId="{1BED1A80-493B-44CA-89A8-C9882D91BEB5}">
      <dgm:prSet/>
      <dgm:spPr/>
      <dgm:t>
        <a:bodyPr/>
        <a:lstStyle/>
        <a:p>
          <a:endParaRPr lang="en-US"/>
        </a:p>
      </dgm:t>
    </dgm:pt>
    <dgm:pt modelId="{B4601C90-F75B-4AF9-811A-B3D06C0FD84C}">
      <dgm:prSet/>
      <dgm:spPr/>
      <dgm:t>
        <a:bodyPr/>
        <a:lstStyle/>
        <a:p>
          <a:pPr rtl="1"/>
          <a:r>
            <a:rPr lang="ar-SA" dirty="0"/>
            <a:t>يسخن دماغه</a:t>
          </a:r>
          <a:endParaRPr lang="en-US" dirty="0"/>
        </a:p>
      </dgm:t>
    </dgm:pt>
    <dgm:pt modelId="{27E64833-2D28-4BB7-BACC-6EA630A55820}" type="parTrans" cxnId="{D5456CE3-175C-499E-B71F-CF0449A14C39}">
      <dgm:prSet/>
      <dgm:spPr/>
      <dgm:t>
        <a:bodyPr/>
        <a:lstStyle/>
        <a:p>
          <a:endParaRPr lang="en-US"/>
        </a:p>
      </dgm:t>
    </dgm:pt>
    <dgm:pt modelId="{E9441C36-AD49-47C0-85E5-2B6BB50B007E}" type="sibTrans" cxnId="{D5456CE3-175C-499E-B71F-CF0449A14C39}">
      <dgm:prSet/>
      <dgm:spPr/>
      <dgm:t>
        <a:bodyPr/>
        <a:lstStyle/>
        <a:p>
          <a:endParaRPr lang="en-US"/>
        </a:p>
      </dgm:t>
    </dgm:pt>
    <dgm:pt modelId="{5CF47B25-19EB-4F18-826B-0FB71D48BFE9}">
      <dgm:prSet/>
      <dgm:spPr/>
      <dgm:t>
        <a:bodyPr/>
        <a:lstStyle/>
        <a:p>
          <a:pPr rtl="1"/>
          <a:r>
            <a:rPr lang="ar-SA" dirty="0"/>
            <a:t>يحمي مزاجه</a:t>
          </a:r>
          <a:endParaRPr lang="en-US" dirty="0"/>
        </a:p>
      </dgm:t>
    </dgm:pt>
    <dgm:pt modelId="{D1609580-7E41-4A3C-B808-D29FA62496AC}" type="parTrans" cxnId="{84DB6677-E526-42F6-B809-B36D7BE6FF35}">
      <dgm:prSet/>
      <dgm:spPr/>
      <dgm:t>
        <a:bodyPr/>
        <a:lstStyle/>
        <a:p>
          <a:endParaRPr lang="en-US"/>
        </a:p>
      </dgm:t>
    </dgm:pt>
    <dgm:pt modelId="{76234B9B-D3BE-4D00-B814-4D8CD88329B0}" type="sibTrans" cxnId="{84DB6677-E526-42F6-B809-B36D7BE6FF35}">
      <dgm:prSet/>
      <dgm:spPr/>
      <dgm:t>
        <a:bodyPr/>
        <a:lstStyle/>
        <a:p>
          <a:endParaRPr lang="en-US"/>
        </a:p>
      </dgm:t>
    </dgm:pt>
    <dgm:pt modelId="{767855BB-02FA-4DA0-9165-4960F863572A}">
      <dgm:prSet/>
      <dgm:spPr/>
      <dgm:t>
        <a:bodyPr/>
        <a:lstStyle/>
        <a:p>
          <a:pPr rtl="1"/>
          <a:r>
            <a:rPr lang="ar-SA" dirty="0"/>
            <a:t>يثير حرارته الغريزية</a:t>
          </a:r>
          <a:endParaRPr lang="en-US" dirty="0"/>
        </a:p>
      </dgm:t>
    </dgm:pt>
    <dgm:pt modelId="{75D263E5-091E-4BC5-98CF-F417FA7696EA}" type="parTrans" cxnId="{734BBF2D-5F21-485B-8A33-545BEE45F80A}">
      <dgm:prSet/>
      <dgm:spPr/>
      <dgm:t>
        <a:bodyPr/>
        <a:lstStyle/>
        <a:p>
          <a:endParaRPr lang="en-US"/>
        </a:p>
      </dgm:t>
    </dgm:pt>
    <dgm:pt modelId="{58F59C8B-57A7-40EB-8425-ACD6F6A787FF}" type="sibTrans" cxnId="{734BBF2D-5F21-485B-8A33-545BEE45F80A}">
      <dgm:prSet/>
      <dgm:spPr/>
      <dgm:t>
        <a:bodyPr/>
        <a:lstStyle/>
        <a:p>
          <a:endParaRPr lang="en-US"/>
        </a:p>
      </dgm:t>
    </dgm:pt>
    <dgm:pt modelId="{4142E509-0DA8-4EE3-B73D-6A5D2EBC35DB}">
      <dgm:prSet/>
      <dgm:spPr/>
      <dgm:t>
        <a:bodyPr/>
        <a:lstStyle/>
        <a:p>
          <a:pPr rtl="1"/>
          <a:r>
            <a:rPr lang="ar-SA" dirty="0"/>
            <a:t>يحرك الطبيعة لدفع ما </a:t>
          </a:r>
          <a:r>
            <a:rPr lang="ar-SA" dirty="0" err="1"/>
            <a:t>بها</a:t>
          </a:r>
          <a:r>
            <a:rPr lang="ar-SA" dirty="0"/>
            <a:t> من الفضلات</a:t>
          </a:r>
          <a:endParaRPr lang="en-US" dirty="0"/>
        </a:p>
      </dgm:t>
    </dgm:pt>
    <dgm:pt modelId="{0CA2378B-5A94-45FD-BB91-A0016EECC990}" type="parTrans" cxnId="{3E8E2EF5-89B9-4487-AEB0-3A8048EC6723}">
      <dgm:prSet/>
      <dgm:spPr/>
      <dgm:t>
        <a:bodyPr/>
        <a:lstStyle/>
        <a:p>
          <a:endParaRPr lang="en-US"/>
        </a:p>
      </dgm:t>
    </dgm:pt>
    <dgm:pt modelId="{944C2D4E-A18F-4299-B821-F73E97C693A8}" type="sibTrans" cxnId="{3E8E2EF5-89B9-4487-AEB0-3A8048EC6723}">
      <dgm:prSet/>
      <dgm:spPr/>
      <dgm:t>
        <a:bodyPr/>
        <a:lstStyle/>
        <a:p>
          <a:endParaRPr lang="en-US"/>
        </a:p>
      </dgm:t>
    </dgm:pt>
    <dgm:pt modelId="{BDEB6E7D-9113-432A-8320-E8198143CDA5}" type="pres">
      <dgm:prSet presAssocID="{264339B2-F8E2-4C83-9C19-3E00430DC88E}" presName="compositeShape" presStyleCnt="0">
        <dgm:presLayoutVars>
          <dgm:chMax val="7"/>
          <dgm:dir/>
          <dgm:resizeHandles val="exact"/>
        </dgm:presLayoutVars>
      </dgm:prSet>
      <dgm:spPr/>
    </dgm:pt>
    <dgm:pt modelId="{8F902617-6EFA-4D45-8F1E-3947A091787F}" type="pres">
      <dgm:prSet presAssocID="{D35407A0-D5E5-4615-B342-C112DE1468C7}" presName="circ1" presStyleLbl="vennNode1" presStyleIdx="0" presStyleCnt="7"/>
      <dgm:spPr/>
    </dgm:pt>
    <dgm:pt modelId="{DDA8F082-FB14-4F02-A48A-280BA0587FC7}" type="pres">
      <dgm:prSet presAssocID="{D35407A0-D5E5-4615-B342-C112DE1468C7}" presName="circ1Tx" presStyleLbl="revTx" presStyleIdx="0" presStyleCnt="0">
        <dgm:presLayoutVars>
          <dgm:chMax val="0"/>
          <dgm:chPref val="0"/>
          <dgm:bulletEnabled val="1"/>
        </dgm:presLayoutVars>
      </dgm:prSet>
      <dgm:spPr/>
    </dgm:pt>
    <dgm:pt modelId="{A60FF168-11BC-47C8-ABF0-EDCFC720C4FD}" type="pres">
      <dgm:prSet presAssocID="{63524AC3-3FB7-4766-B518-86086EA648D7}" presName="circ2" presStyleLbl="vennNode1" presStyleIdx="1" presStyleCnt="7"/>
      <dgm:spPr/>
    </dgm:pt>
    <dgm:pt modelId="{B58B8CF9-5F49-435C-A770-F0319B8D58D7}" type="pres">
      <dgm:prSet presAssocID="{63524AC3-3FB7-4766-B518-86086EA648D7}" presName="circ2Tx" presStyleLbl="revTx" presStyleIdx="0" presStyleCnt="0">
        <dgm:presLayoutVars>
          <dgm:chMax val="0"/>
          <dgm:chPref val="0"/>
          <dgm:bulletEnabled val="1"/>
        </dgm:presLayoutVars>
      </dgm:prSet>
      <dgm:spPr/>
    </dgm:pt>
    <dgm:pt modelId="{0AB2E0D0-1C32-4635-AFD1-DD3E2BDBBD9F}" type="pres">
      <dgm:prSet presAssocID="{E501DF2C-8385-485A-B653-36D3B4E03F77}" presName="circ3" presStyleLbl="vennNode1" presStyleIdx="2" presStyleCnt="7"/>
      <dgm:spPr/>
    </dgm:pt>
    <dgm:pt modelId="{76DAA099-7CA5-4F46-823D-747B9C21FA9F}" type="pres">
      <dgm:prSet presAssocID="{E501DF2C-8385-485A-B653-36D3B4E03F77}" presName="circ3Tx" presStyleLbl="revTx" presStyleIdx="0" presStyleCnt="0">
        <dgm:presLayoutVars>
          <dgm:chMax val="0"/>
          <dgm:chPref val="0"/>
          <dgm:bulletEnabled val="1"/>
        </dgm:presLayoutVars>
      </dgm:prSet>
      <dgm:spPr/>
    </dgm:pt>
    <dgm:pt modelId="{AF4299CE-AA1B-4AA7-9D4F-01B5AC0E4F23}" type="pres">
      <dgm:prSet presAssocID="{B4601C90-F75B-4AF9-811A-B3D06C0FD84C}" presName="circ4" presStyleLbl="vennNode1" presStyleIdx="3" presStyleCnt="7"/>
      <dgm:spPr/>
    </dgm:pt>
    <dgm:pt modelId="{5E145C0E-012B-4BD4-AD05-4D4C5EAB3022}" type="pres">
      <dgm:prSet presAssocID="{B4601C90-F75B-4AF9-811A-B3D06C0FD84C}" presName="circ4Tx" presStyleLbl="revTx" presStyleIdx="0" presStyleCnt="0">
        <dgm:presLayoutVars>
          <dgm:chMax val="0"/>
          <dgm:chPref val="0"/>
          <dgm:bulletEnabled val="1"/>
        </dgm:presLayoutVars>
      </dgm:prSet>
      <dgm:spPr/>
    </dgm:pt>
    <dgm:pt modelId="{06937C93-B74B-4B4A-B92C-55A16A807CD1}" type="pres">
      <dgm:prSet presAssocID="{5CF47B25-19EB-4F18-826B-0FB71D48BFE9}" presName="circ5" presStyleLbl="vennNode1" presStyleIdx="4" presStyleCnt="7"/>
      <dgm:spPr/>
    </dgm:pt>
    <dgm:pt modelId="{021B9B41-AA21-4CE9-827E-6582BB3AE1CC}" type="pres">
      <dgm:prSet presAssocID="{5CF47B25-19EB-4F18-826B-0FB71D48BFE9}" presName="circ5Tx" presStyleLbl="revTx" presStyleIdx="0" presStyleCnt="0">
        <dgm:presLayoutVars>
          <dgm:chMax val="0"/>
          <dgm:chPref val="0"/>
          <dgm:bulletEnabled val="1"/>
        </dgm:presLayoutVars>
      </dgm:prSet>
      <dgm:spPr/>
    </dgm:pt>
    <dgm:pt modelId="{502362A2-7643-46F8-A6E1-A480C65E381A}" type="pres">
      <dgm:prSet presAssocID="{767855BB-02FA-4DA0-9165-4960F863572A}" presName="circ6" presStyleLbl="vennNode1" presStyleIdx="5" presStyleCnt="7"/>
      <dgm:spPr/>
    </dgm:pt>
    <dgm:pt modelId="{0C64827D-EC13-406A-85B5-F0F1AD614DA3}" type="pres">
      <dgm:prSet presAssocID="{767855BB-02FA-4DA0-9165-4960F863572A}" presName="circ6Tx" presStyleLbl="revTx" presStyleIdx="0" presStyleCnt="0">
        <dgm:presLayoutVars>
          <dgm:chMax val="0"/>
          <dgm:chPref val="0"/>
          <dgm:bulletEnabled val="1"/>
        </dgm:presLayoutVars>
      </dgm:prSet>
      <dgm:spPr/>
    </dgm:pt>
    <dgm:pt modelId="{057AF51A-811E-4FDD-A116-A7D4B7E01FD0}" type="pres">
      <dgm:prSet presAssocID="{4142E509-0DA8-4EE3-B73D-6A5D2EBC35DB}" presName="circ7" presStyleLbl="vennNode1" presStyleIdx="6" presStyleCnt="7"/>
      <dgm:spPr/>
    </dgm:pt>
    <dgm:pt modelId="{54BB780B-D530-42E3-94F2-7EB10C9FF9C8}" type="pres">
      <dgm:prSet presAssocID="{4142E509-0DA8-4EE3-B73D-6A5D2EBC35DB}" presName="circ7Tx" presStyleLbl="revTx" presStyleIdx="0" presStyleCnt="0">
        <dgm:presLayoutVars>
          <dgm:chMax val="0"/>
          <dgm:chPref val="0"/>
          <dgm:bulletEnabled val="1"/>
        </dgm:presLayoutVars>
      </dgm:prSet>
      <dgm:spPr/>
    </dgm:pt>
  </dgm:ptLst>
  <dgm:cxnLst>
    <dgm:cxn modelId="{C96C2A26-D3ED-4B27-867D-97598FCE180D}" type="presOf" srcId="{B4601C90-F75B-4AF9-811A-B3D06C0FD84C}" destId="{5E145C0E-012B-4BD4-AD05-4D4C5EAB3022}" srcOrd="0" destOrd="0" presId="urn:microsoft.com/office/officeart/2005/8/layout/venn1"/>
    <dgm:cxn modelId="{734BBF2D-5F21-485B-8A33-545BEE45F80A}" srcId="{264339B2-F8E2-4C83-9C19-3E00430DC88E}" destId="{767855BB-02FA-4DA0-9165-4960F863572A}" srcOrd="5" destOrd="0" parTransId="{75D263E5-091E-4BC5-98CF-F417FA7696EA}" sibTransId="{58F59C8B-57A7-40EB-8425-ACD6F6A787FF}"/>
    <dgm:cxn modelId="{748D333C-98AF-49C5-A94F-5B95E3A0D755}" type="presOf" srcId="{5CF47B25-19EB-4F18-826B-0FB71D48BFE9}" destId="{021B9B41-AA21-4CE9-827E-6582BB3AE1CC}" srcOrd="0" destOrd="0" presId="urn:microsoft.com/office/officeart/2005/8/layout/venn1"/>
    <dgm:cxn modelId="{0C21B46B-B304-4B75-B32A-DBFFCF3546D4}" type="presOf" srcId="{264339B2-F8E2-4C83-9C19-3E00430DC88E}" destId="{BDEB6E7D-9113-432A-8320-E8198143CDA5}" srcOrd="0" destOrd="0" presId="urn:microsoft.com/office/officeart/2005/8/layout/venn1"/>
    <dgm:cxn modelId="{E9E5C272-5482-4D73-8126-F3273CA88B05}" type="presOf" srcId="{767855BB-02FA-4DA0-9165-4960F863572A}" destId="{0C64827D-EC13-406A-85B5-F0F1AD614DA3}" srcOrd="0" destOrd="0" presId="urn:microsoft.com/office/officeart/2005/8/layout/venn1"/>
    <dgm:cxn modelId="{B643E754-9798-4C41-810D-9CF54091F5C1}" type="presOf" srcId="{D35407A0-D5E5-4615-B342-C112DE1468C7}" destId="{DDA8F082-FB14-4F02-A48A-280BA0587FC7}" srcOrd="0" destOrd="0" presId="urn:microsoft.com/office/officeart/2005/8/layout/venn1"/>
    <dgm:cxn modelId="{84DB6677-E526-42F6-B809-B36D7BE6FF35}" srcId="{264339B2-F8E2-4C83-9C19-3E00430DC88E}" destId="{5CF47B25-19EB-4F18-826B-0FB71D48BFE9}" srcOrd="4" destOrd="0" parTransId="{D1609580-7E41-4A3C-B808-D29FA62496AC}" sibTransId="{76234B9B-D3BE-4D00-B814-4D8CD88329B0}"/>
    <dgm:cxn modelId="{DF38187B-AA75-4627-B070-F8F3E1AA607F}" type="presOf" srcId="{63524AC3-3FB7-4766-B518-86086EA648D7}" destId="{B58B8CF9-5F49-435C-A770-F0319B8D58D7}" srcOrd="0" destOrd="0" presId="urn:microsoft.com/office/officeart/2005/8/layout/venn1"/>
    <dgm:cxn modelId="{CA2E9F7D-7CE5-4F13-BFEA-2298F974E156}" srcId="{264339B2-F8E2-4C83-9C19-3E00430DC88E}" destId="{D35407A0-D5E5-4615-B342-C112DE1468C7}" srcOrd="0" destOrd="0" parTransId="{977672DF-5934-48DE-AF6A-D3729A11C130}" sibTransId="{5E404BBC-D5FB-4916-B5A3-A0D416ACC58B}"/>
    <dgm:cxn modelId="{1BED1A80-493B-44CA-89A8-C9882D91BEB5}" srcId="{264339B2-F8E2-4C83-9C19-3E00430DC88E}" destId="{E501DF2C-8385-485A-B653-36D3B4E03F77}" srcOrd="2" destOrd="0" parTransId="{4D6C65FD-6F4E-4FBE-9EDF-A8BF60FCC448}" sibTransId="{08853972-0B5A-4AD1-BBAA-80E94BC0C46A}"/>
    <dgm:cxn modelId="{56FBB8A3-3202-41A8-8575-EAB47A4A4294}" type="presOf" srcId="{E501DF2C-8385-485A-B653-36D3B4E03F77}" destId="{76DAA099-7CA5-4F46-823D-747B9C21FA9F}" srcOrd="0" destOrd="0" presId="urn:microsoft.com/office/officeart/2005/8/layout/venn1"/>
    <dgm:cxn modelId="{D5456CE3-175C-499E-B71F-CF0449A14C39}" srcId="{264339B2-F8E2-4C83-9C19-3E00430DC88E}" destId="{B4601C90-F75B-4AF9-811A-B3D06C0FD84C}" srcOrd="3" destOrd="0" parTransId="{27E64833-2D28-4BB7-BACC-6EA630A55820}" sibTransId="{E9441C36-AD49-47C0-85E5-2B6BB50B007E}"/>
    <dgm:cxn modelId="{619AD8EF-FC4F-4878-AD00-41AE239F429F}" type="presOf" srcId="{4142E509-0DA8-4EE3-B73D-6A5D2EBC35DB}" destId="{54BB780B-D530-42E3-94F2-7EB10C9FF9C8}" srcOrd="0" destOrd="0" presId="urn:microsoft.com/office/officeart/2005/8/layout/venn1"/>
    <dgm:cxn modelId="{4391B1F2-0E08-4918-B8B4-6B6F088D18FD}" srcId="{264339B2-F8E2-4C83-9C19-3E00430DC88E}" destId="{63524AC3-3FB7-4766-B518-86086EA648D7}" srcOrd="1" destOrd="0" parTransId="{C290D4EF-B6A3-410C-9716-2B2955CB1668}" sibTransId="{C330DBCE-E3EE-489B-B4AC-1190F0037DE5}"/>
    <dgm:cxn modelId="{3E8E2EF5-89B9-4487-AEB0-3A8048EC6723}" srcId="{264339B2-F8E2-4C83-9C19-3E00430DC88E}" destId="{4142E509-0DA8-4EE3-B73D-6A5D2EBC35DB}" srcOrd="6" destOrd="0" parTransId="{0CA2378B-5A94-45FD-BB91-A0016EECC990}" sibTransId="{944C2D4E-A18F-4299-B821-F73E97C693A8}"/>
    <dgm:cxn modelId="{C09938D6-963E-4218-A7B9-BC9775B45497}" type="presParOf" srcId="{BDEB6E7D-9113-432A-8320-E8198143CDA5}" destId="{8F902617-6EFA-4D45-8F1E-3947A091787F}" srcOrd="0" destOrd="0" presId="urn:microsoft.com/office/officeart/2005/8/layout/venn1"/>
    <dgm:cxn modelId="{D134B7FA-4D09-46D8-B2CC-359C810900AF}" type="presParOf" srcId="{BDEB6E7D-9113-432A-8320-E8198143CDA5}" destId="{DDA8F082-FB14-4F02-A48A-280BA0587FC7}" srcOrd="1" destOrd="0" presId="urn:microsoft.com/office/officeart/2005/8/layout/venn1"/>
    <dgm:cxn modelId="{48D0E52A-AD35-45CC-8C37-6927ED9122AA}" type="presParOf" srcId="{BDEB6E7D-9113-432A-8320-E8198143CDA5}" destId="{A60FF168-11BC-47C8-ABF0-EDCFC720C4FD}" srcOrd="2" destOrd="0" presId="urn:microsoft.com/office/officeart/2005/8/layout/venn1"/>
    <dgm:cxn modelId="{D6A2745E-923F-44A4-B627-796CFE95599E}" type="presParOf" srcId="{BDEB6E7D-9113-432A-8320-E8198143CDA5}" destId="{B58B8CF9-5F49-435C-A770-F0319B8D58D7}" srcOrd="3" destOrd="0" presId="urn:microsoft.com/office/officeart/2005/8/layout/venn1"/>
    <dgm:cxn modelId="{DC8C4EE6-7468-4A56-9346-948297020CF3}" type="presParOf" srcId="{BDEB6E7D-9113-432A-8320-E8198143CDA5}" destId="{0AB2E0D0-1C32-4635-AFD1-DD3E2BDBBD9F}" srcOrd="4" destOrd="0" presId="urn:microsoft.com/office/officeart/2005/8/layout/venn1"/>
    <dgm:cxn modelId="{A1FA6BD2-C341-4323-B28B-35913E2F8826}" type="presParOf" srcId="{BDEB6E7D-9113-432A-8320-E8198143CDA5}" destId="{76DAA099-7CA5-4F46-823D-747B9C21FA9F}" srcOrd="5" destOrd="0" presId="urn:microsoft.com/office/officeart/2005/8/layout/venn1"/>
    <dgm:cxn modelId="{933961EF-EDF0-498E-BFFD-38903BC3D2D5}" type="presParOf" srcId="{BDEB6E7D-9113-432A-8320-E8198143CDA5}" destId="{AF4299CE-AA1B-4AA7-9D4F-01B5AC0E4F23}" srcOrd="6" destOrd="0" presId="urn:microsoft.com/office/officeart/2005/8/layout/venn1"/>
    <dgm:cxn modelId="{0B7057E2-090D-46D3-AC25-CE992CE9677E}" type="presParOf" srcId="{BDEB6E7D-9113-432A-8320-E8198143CDA5}" destId="{5E145C0E-012B-4BD4-AD05-4D4C5EAB3022}" srcOrd="7" destOrd="0" presId="urn:microsoft.com/office/officeart/2005/8/layout/venn1"/>
    <dgm:cxn modelId="{DFAD22FB-6FF8-4A90-8BDF-1E3FA48967FC}" type="presParOf" srcId="{BDEB6E7D-9113-432A-8320-E8198143CDA5}" destId="{06937C93-B74B-4B4A-B92C-55A16A807CD1}" srcOrd="8" destOrd="0" presId="urn:microsoft.com/office/officeart/2005/8/layout/venn1"/>
    <dgm:cxn modelId="{BFE42FB5-3711-4112-B08A-7E60C6A05C56}" type="presParOf" srcId="{BDEB6E7D-9113-432A-8320-E8198143CDA5}" destId="{021B9B41-AA21-4CE9-827E-6582BB3AE1CC}" srcOrd="9" destOrd="0" presId="urn:microsoft.com/office/officeart/2005/8/layout/venn1"/>
    <dgm:cxn modelId="{4A9089D0-2E5D-4BB9-9975-C246CC869632}" type="presParOf" srcId="{BDEB6E7D-9113-432A-8320-E8198143CDA5}" destId="{502362A2-7643-46F8-A6E1-A480C65E381A}" srcOrd="10" destOrd="0" presId="urn:microsoft.com/office/officeart/2005/8/layout/venn1"/>
    <dgm:cxn modelId="{A9983172-195B-4CE3-A7CC-04392B536906}" type="presParOf" srcId="{BDEB6E7D-9113-432A-8320-E8198143CDA5}" destId="{0C64827D-EC13-406A-85B5-F0F1AD614DA3}" srcOrd="11" destOrd="0" presId="urn:microsoft.com/office/officeart/2005/8/layout/venn1"/>
    <dgm:cxn modelId="{A8275485-5F90-4CD0-8885-029478D865C0}" type="presParOf" srcId="{BDEB6E7D-9113-432A-8320-E8198143CDA5}" destId="{057AF51A-811E-4FDD-A116-A7D4B7E01FD0}" srcOrd="12" destOrd="0" presId="urn:microsoft.com/office/officeart/2005/8/layout/venn1"/>
    <dgm:cxn modelId="{CDF376CE-4BC7-4682-9050-B9BE43E459F1}" type="presParOf" srcId="{BDEB6E7D-9113-432A-8320-E8198143CDA5}" destId="{54BB780B-D530-42E3-94F2-7EB10C9FF9C8}"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C02657-12D0-44E6-8E66-6DBD1E3A2BDF}"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A7EF785-DF21-487A-9659-23C2CD7D8964}">
      <dgm:prSet/>
      <dgm:spPr/>
      <dgm:t>
        <a:bodyPr/>
        <a:lstStyle/>
        <a:p>
          <a:r>
            <a:rPr lang="ar-EG" dirty="0"/>
            <a:t>ومما ينبغي أن يحذر منه حمل الطفل على المشي قبل وقته لما يعرض في ارجلهم بسبب ذلك من الانفتال والاعوجاج بسبب ضعفها وقبولها لذلك</a:t>
          </a:r>
          <a:endParaRPr lang="en-US" dirty="0"/>
        </a:p>
      </dgm:t>
    </dgm:pt>
    <dgm:pt modelId="{C628B184-3B2D-424F-A372-0F4BA8794267}" type="parTrans" cxnId="{4C466FB7-9A17-4735-84A8-9314874925D5}">
      <dgm:prSet/>
      <dgm:spPr/>
      <dgm:t>
        <a:bodyPr/>
        <a:lstStyle/>
        <a:p>
          <a:endParaRPr lang="en-US"/>
        </a:p>
      </dgm:t>
    </dgm:pt>
    <dgm:pt modelId="{25F32FEE-7BBA-40FF-BEF1-9DE300171FE1}" type="sibTrans" cxnId="{4C466FB7-9A17-4735-84A8-9314874925D5}">
      <dgm:prSet/>
      <dgm:spPr/>
      <dgm:t>
        <a:bodyPr/>
        <a:lstStyle/>
        <a:p>
          <a:endParaRPr lang="en-US"/>
        </a:p>
      </dgm:t>
    </dgm:pt>
    <dgm:pt modelId="{E8845D58-32AD-44A0-8345-3273FCF10D61}" type="pres">
      <dgm:prSet presAssocID="{BCC02657-12D0-44E6-8E66-6DBD1E3A2BDF}" presName="hierChild1" presStyleCnt="0">
        <dgm:presLayoutVars>
          <dgm:chPref val="1"/>
          <dgm:dir/>
          <dgm:animOne val="branch"/>
          <dgm:animLvl val="lvl"/>
          <dgm:resizeHandles/>
        </dgm:presLayoutVars>
      </dgm:prSet>
      <dgm:spPr/>
    </dgm:pt>
    <dgm:pt modelId="{0EDD1ACE-1F2C-4207-966B-DA5311CC6BF2}" type="pres">
      <dgm:prSet presAssocID="{4A7EF785-DF21-487A-9659-23C2CD7D8964}" presName="hierRoot1" presStyleCnt="0"/>
      <dgm:spPr/>
    </dgm:pt>
    <dgm:pt modelId="{8B7C9523-B008-4A95-9D3E-75136746BB37}" type="pres">
      <dgm:prSet presAssocID="{4A7EF785-DF21-487A-9659-23C2CD7D8964}" presName="composite" presStyleCnt="0"/>
      <dgm:spPr/>
    </dgm:pt>
    <dgm:pt modelId="{DD1E0C7C-C31B-4450-A102-B282DB7D4D20}" type="pres">
      <dgm:prSet presAssocID="{4A7EF785-DF21-487A-9659-23C2CD7D8964}" presName="background" presStyleLbl="node0" presStyleIdx="0" presStyleCnt="1"/>
      <dgm:spPr/>
    </dgm:pt>
    <dgm:pt modelId="{88485B29-0F36-4876-A9ED-C396A331C7A9}" type="pres">
      <dgm:prSet presAssocID="{4A7EF785-DF21-487A-9659-23C2CD7D8964}" presName="text" presStyleLbl="fgAcc0" presStyleIdx="0" presStyleCnt="1">
        <dgm:presLayoutVars>
          <dgm:chPref val="3"/>
        </dgm:presLayoutVars>
      </dgm:prSet>
      <dgm:spPr/>
    </dgm:pt>
    <dgm:pt modelId="{BCABBAFD-2B62-4115-80FE-F9DC75B5165A}" type="pres">
      <dgm:prSet presAssocID="{4A7EF785-DF21-487A-9659-23C2CD7D8964}" presName="hierChild2" presStyleCnt="0"/>
      <dgm:spPr/>
    </dgm:pt>
  </dgm:ptLst>
  <dgm:cxnLst>
    <dgm:cxn modelId="{31B0CE17-EC20-4493-9A31-A89EE1903BDA}" type="presOf" srcId="{BCC02657-12D0-44E6-8E66-6DBD1E3A2BDF}" destId="{E8845D58-32AD-44A0-8345-3273FCF10D61}" srcOrd="0" destOrd="0" presId="urn:microsoft.com/office/officeart/2005/8/layout/hierarchy1"/>
    <dgm:cxn modelId="{4C466FB7-9A17-4735-84A8-9314874925D5}" srcId="{BCC02657-12D0-44E6-8E66-6DBD1E3A2BDF}" destId="{4A7EF785-DF21-487A-9659-23C2CD7D8964}" srcOrd="0" destOrd="0" parTransId="{C628B184-3B2D-424F-A372-0F4BA8794267}" sibTransId="{25F32FEE-7BBA-40FF-BEF1-9DE300171FE1}"/>
    <dgm:cxn modelId="{3B485EE9-C06E-4DAE-865F-470D6173FFD1}" type="presOf" srcId="{4A7EF785-DF21-487A-9659-23C2CD7D8964}" destId="{88485B29-0F36-4876-A9ED-C396A331C7A9}" srcOrd="0" destOrd="0" presId="urn:microsoft.com/office/officeart/2005/8/layout/hierarchy1"/>
    <dgm:cxn modelId="{DA7F0294-5056-4BAF-92C1-68E796ED5D45}" type="presParOf" srcId="{E8845D58-32AD-44A0-8345-3273FCF10D61}" destId="{0EDD1ACE-1F2C-4207-966B-DA5311CC6BF2}" srcOrd="0" destOrd="0" presId="urn:microsoft.com/office/officeart/2005/8/layout/hierarchy1"/>
    <dgm:cxn modelId="{37C55952-12CE-4C6D-8532-6363441AD020}" type="presParOf" srcId="{0EDD1ACE-1F2C-4207-966B-DA5311CC6BF2}" destId="{8B7C9523-B008-4A95-9D3E-75136746BB37}" srcOrd="0" destOrd="0" presId="urn:microsoft.com/office/officeart/2005/8/layout/hierarchy1"/>
    <dgm:cxn modelId="{347E73B3-A7B9-4BC3-B247-41C9FF0A7FAD}" type="presParOf" srcId="{8B7C9523-B008-4A95-9D3E-75136746BB37}" destId="{DD1E0C7C-C31B-4450-A102-B282DB7D4D20}" srcOrd="0" destOrd="0" presId="urn:microsoft.com/office/officeart/2005/8/layout/hierarchy1"/>
    <dgm:cxn modelId="{F9E7343B-AB50-4D2B-A57C-F3C38367DCB3}" type="presParOf" srcId="{8B7C9523-B008-4A95-9D3E-75136746BB37}" destId="{88485B29-0F36-4876-A9ED-C396A331C7A9}" srcOrd="1" destOrd="0" presId="urn:microsoft.com/office/officeart/2005/8/layout/hierarchy1"/>
    <dgm:cxn modelId="{CE60195C-762B-4A94-82B1-30E1CFACB60C}" type="presParOf" srcId="{0EDD1ACE-1F2C-4207-966B-DA5311CC6BF2}" destId="{BCABBAFD-2B62-4115-80FE-F9DC75B516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D4E4A-7915-4C40-B437-69AA52CEEFC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09A29E5-B241-4580-864D-F8BDBE8360C8}">
      <dgm:prSet/>
      <dgm:spPr/>
      <dgm:t>
        <a:bodyPr/>
        <a:lstStyle/>
        <a:p>
          <a:r>
            <a:rPr lang="ar-EG" b="1"/>
            <a:t>وابن القيم هنا يضع نظرية في المناهج التعليمية بالنسبة للأطفال تتمثل في وجود مواد عامة (دينية) لجميع الأطفال لتهيئتهم لتكليف الله لهم في المستقبل.</a:t>
          </a:r>
          <a:endParaRPr lang="en-US"/>
        </a:p>
      </dgm:t>
    </dgm:pt>
    <dgm:pt modelId="{3B735E9D-C468-4453-905B-78557AD8BFD8}" type="parTrans" cxnId="{F2A35D6D-0041-4004-9EA8-84D90B1AAA2E}">
      <dgm:prSet/>
      <dgm:spPr/>
      <dgm:t>
        <a:bodyPr/>
        <a:lstStyle/>
        <a:p>
          <a:endParaRPr lang="en-US"/>
        </a:p>
      </dgm:t>
    </dgm:pt>
    <dgm:pt modelId="{55B91BAF-28BA-455A-B6E9-ABE77E725CFE}" type="sibTrans" cxnId="{F2A35D6D-0041-4004-9EA8-84D90B1AAA2E}">
      <dgm:prSet/>
      <dgm:spPr/>
      <dgm:t>
        <a:bodyPr/>
        <a:lstStyle/>
        <a:p>
          <a:endParaRPr lang="en-US"/>
        </a:p>
      </dgm:t>
    </dgm:pt>
    <dgm:pt modelId="{9691DEDD-2D21-41FC-9CC4-A51FB36F276D}">
      <dgm:prSet/>
      <dgm:spPr/>
      <dgm:t>
        <a:bodyPr/>
        <a:lstStyle/>
        <a:p>
          <a:r>
            <a:rPr lang="ar-EG" b="1"/>
            <a:t>ثم يتم توجيه الأطفال إلى إحدى مسارات ثلاث حسب ميولهم واستعداداتهم.</a:t>
          </a:r>
          <a:endParaRPr lang="en-US"/>
        </a:p>
      </dgm:t>
    </dgm:pt>
    <dgm:pt modelId="{BF45447C-F9D6-407E-922D-56C5A19EFF62}" type="parTrans" cxnId="{9CF935C3-49B2-4A21-AA7D-693D7346CE23}">
      <dgm:prSet/>
      <dgm:spPr/>
      <dgm:t>
        <a:bodyPr/>
        <a:lstStyle/>
        <a:p>
          <a:endParaRPr lang="en-US"/>
        </a:p>
      </dgm:t>
    </dgm:pt>
    <dgm:pt modelId="{B269E212-20CE-4942-A9EC-F51164745188}" type="sibTrans" cxnId="{9CF935C3-49B2-4A21-AA7D-693D7346CE23}">
      <dgm:prSet/>
      <dgm:spPr/>
      <dgm:t>
        <a:bodyPr/>
        <a:lstStyle/>
        <a:p>
          <a:endParaRPr lang="en-US"/>
        </a:p>
      </dgm:t>
    </dgm:pt>
    <dgm:pt modelId="{0D6C17EC-953E-41CE-AE19-668A6626BE4D}">
      <dgm:prSet/>
      <dgm:spPr/>
      <dgm:t>
        <a:bodyPr/>
        <a:lstStyle/>
        <a:p>
          <a:r>
            <a:rPr lang="ar-EG" b="1"/>
            <a:t>الجانب النظري (دراسة العلوم النظرية).</a:t>
          </a:r>
          <a:endParaRPr lang="en-US"/>
        </a:p>
      </dgm:t>
    </dgm:pt>
    <dgm:pt modelId="{009E66E2-96A3-4D2B-A4B8-6EF78A60F9D8}" type="parTrans" cxnId="{AA9AE405-8554-4ACF-AC41-4D3673C31116}">
      <dgm:prSet/>
      <dgm:spPr/>
      <dgm:t>
        <a:bodyPr/>
        <a:lstStyle/>
        <a:p>
          <a:endParaRPr lang="en-US"/>
        </a:p>
      </dgm:t>
    </dgm:pt>
    <dgm:pt modelId="{2C7E3817-70D9-4B8D-BFFF-2F5F731455CB}" type="sibTrans" cxnId="{AA9AE405-8554-4ACF-AC41-4D3673C31116}">
      <dgm:prSet/>
      <dgm:spPr/>
      <dgm:t>
        <a:bodyPr/>
        <a:lstStyle/>
        <a:p>
          <a:endParaRPr lang="en-US"/>
        </a:p>
      </dgm:t>
    </dgm:pt>
    <dgm:pt modelId="{E6199E6B-1EC9-40C8-B347-04FABE808FAE}">
      <dgm:prSet/>
      <dgm:spPr/>
      <dgm:t>
        <a:bodyPr/>
        <a:lstStyle/>
        <a:p>
          <a:r>
            <a:rPr lang="ar-EG" b="1"/>
            <a:t>الجانب العسكري (الفروسية والحرب).</a:t>
          </a:r>
          <a:endParaRPr lang="en-US"/>
        </a:p>
      </dgm:t>
    </dgm:pt>
    <dgm:pt modelId="{0D993BFA-4A3C-4D21-8C27-D20648205B2C}" type="parTrans" cxnId="{4CBEEA95-DD20-4881-8CEC-70A6B644E6F8}">
      <dgm:prSet/>
      <dgm:spPr/>
      <dgm:t>
        <a:bodyPr/>
        <a:lstStyle/>
        <a:p>
          <a:endParaRPr lang="en-US"/>
        </a:p>
      </dgm:t>
    </dgm:pt>
    <dgm:pt modelId="{9CA2A42D-4C12-47A4-9A1C-60BB3B15CED1}" type="sibTrans" cxnId="{4CBEEA95-DD20-4881-8CEC-70A6B644E6F8}">
      <dgm:prSet/>
      <dgm:spPr/>
      <dgm:t>
        <a:bodyPr/>
        <a:lstStyle/>
        <a:p>
          <a:endParaRPr lang="en-US"/>
        </a:p>
      </dgm:t>
    </dgm:pt>
    <dgm:pt modelId="{E6251873-CA74-4E8D-AD25-EF26F2AE77B5}">
      <dgm:prSet/>
      <dgm:spPr/>
      <dgm:t>
        <a:bodyPr/>
        <a:lstStyle/>
        <a:p>
          <a:r>
            <a:rPr lang="ar-EG" b="1"/>
            <a:t>الجانب التقني المهني (صنعة من الصنائع).</a:t>
          </a:r>
          <a:endParaRPr lang="en-US"/>
        </a:p>
      </dgm:t>
    </dgm:pt>
    <dgm:pt modelId="{94DA0AA3-8659-4E8B-9FD2-3FC687FFEB71}" type="parTrans" cxnId="{DAD7305D-9D6F-4512-B4D2-667EC75EB6B7}">
      <dgm:prSet/>
      <dgm:spPr/>
      <dgm:t>
        <a:bodyPr/>
        <a:lstStyle/>
        <a:p>
          <a:endParaRPr lang="en-US"/>
        </a:p>
      </dgm:t>
    </dgm:pt>
    <dgm:pt modelId="{A1941C63-4A3C-4B07-83ED-6225EAD0D3D1}" type="sibTrans" cxnId="{DAD7305D-9D6F-4512-B4D2-667EC75EB6B7}">
      <dgm:prSet/>
      <dgm:spPr/>
      <dgm:t>
        <a:bodyPr/>
        <a:lstStyle/>
        <a:p>
          <a:endParaRPr lang="en-US"/>
        </a:p>
      </dgm:t>
    </dgm:pt>
    <dgm:pt modelId="{AB8FD343-84F2-4225-8888-357991F7DB02}">
      <dgm:prSet/>
      <dgm:spPr/>
      <dgm:t>
        <a:bodyPr/>
        <a:lstStyle/>
        <a:p>
          <a:r>
            <a:rPr lang="ar-EG" b="1"/>
            <a:t>وهذه الجوانب تمثل الحياة بالنسبة للناس متفاوتون في قدراتهم  لكل جانب من هذه الجوانب الثلاث ويجب توجيههم لواحد منها حسب ميولهم واستعداداتهم وقدراتهم.</a:t>
          </a:r>
          <a:endParaRPr lang="en-US"/>
        </a:p>
      </dgm:t>
    </dgm:pt>
    <dgm:pt modelId="{5DD44C40-15EF-406C-9C76-FAABDD34BE09}" type="parTrans" cxnId="{806F7A1F-F65A-41EA-973A-B98A25F633DB}">
      <dgm:prSet/>
      <dgm:spPr/>
      <dgm:t>
        <a:bodyPr/>
        <a:lstStyle/>
        <a:p>
          <a:endParaRPr lang="en-US"/>
        </a:p>
      </dgm:t>
    </dgm:pt>
    <dgm:pt modelId="{EADAA239-C64B-400D-960D-BAE7996BDA6A}" type="sibTrans" cxnId="{806F7A1F-F65A-41EA-973A-B98A25F633DB}">
      <dgm:prSet/>
      <dgm:spPr/>
      <dgm:t>
        <a:bodyPr/>
        <a:lstStyle/>
        <a:p>
          <a:endParaRPr lang="en-US"/>
        </a:p>
      </dgm:t>
    </dgm:pt>
    <dgm:pt modelId="{6327B1B7-5B6A-41FB-A6BA-0004A130EAAF}" type="pres">
      <dgm:prSet presAssocID="{7CDD4E4A-7915-4C40-B437-69AA52CEEFCB}" presName="linear" presStyleCnt="0">
        <dgm:presLayoutVars>
          <dgm:animLvl val="lvl"/>
          <dgm:resizeHandles val="exact"/>
        </dgm:presLayoutVars>
      </dgm:prSet>
      <dgm:spPr/>
    </dgm:pt>
    <dgm:pt modelId="{8E4978E1-27C5-4409-954E-42E9BFA2082F}" type="pres">
      <dgm:prSet presAssocID="{309A29E5-B241-4580-864D-F8BDBE8360C8}" presName="parentText" presStyleLbl="node1" presStyleIdx="0" presStyleCnt="6">
        <dgm:presLayoutVars>
          <dgm:chMax val="0"/>
          <dgm:bulletEnabled val="1"/>
        </dgm:presLayoutVars>
      </dgm:prSet>
      <dgm:spPr/>
    </dgm:pt>
    <dgm:pt modelId="{0A9C92A0-DD37-4FAE-8EE2-D4D544B0B607}" type="pres">
      <dgm:prSet presAssocID="{55B91BAF-28BA-455A-B6E9-ABE77E725CFE}" presName="spacer" presStyleCnt="0"/>
      <dgm:spPr/>
    </dgm:pt>
    <dgm:pt modelId="{C2DD3F95-2E93-436C-AED6-2C5E119C0C4D}" type="pres">
      <dgm:prSet presAssocID="{9691DEDD-2D21-41FC-9CC4-A51FB36F276D}" presName="parentText" presStyleLbl="node1" presStyleIdx="1" presStyleCnt="6">
        <dgm:presLayoutVars>
          <dgm:chMax val="0"/>
          <dgm:bulletEnabled val="1"/>
        </dgm:presLayoutVars>
      </dgm:prSet>
      <dgm:spPr/>
    </dgm:pt>
    <dgm:pt modelId="{6E44CE2F-43B1-4B71-9D7C-F7BE0F6EBCF5}" type="pres">
      <dgm:prSet presAssocID="{B269E212-20CE-4942-A9EC-F51164745188}" presName="spacer" presStyleCnt="0"/>
      <dgm:spPr/>
    </dgm:pt>
    <dgm:pt modelId="{C3C1B6BA-8DEF-47D0-9D76-89D48C0529BC}" type="pres">
      <dgm:prSet presAssocID="{0D6C17EC-953E-41CE-AE19-668A6626BE4D}" presName="parentText" presStyleLbl="node1" presStyleIdx="2" presStyleCnt="6">
        <dgm:presLayoutVars>
          <dgm:chMax val="0"/>
          <dgm:bulletEnabled val="1"/>
        </dgm:presLayoutVars>
      </dgm:prSet>
      <dgm:spPr/>
    </dgm:pt>
    <dgm:pt modelId="{DA67034E-5048-4EDF-8511-BAD3F38EF196}" type="pres">
      <dgm:prSet presAssocID="{2C7E3817-70D9-4B8D-BFFF-2F5F731455CB}" presName="spacer" presStyleCnt="0"/>
      <dgm:spPr/>
    </dgm:pt>
    <dgm:pt modelId="{66B990E4-D407-4A1F-AAFB-D70D70295C74}" type="pres">
      <dgm:prSet presAssocID="{E6199E6B-1EC9-40C8-B347-04FABE808FAE}" presName="parentText" presStyleLbl="node1" presStyleIdx="3" presStyleCnt="6">
        <dgm:presLayoutVars>
          <dgm:chMax val="0"/>
          <dgm:bulletEnabled val="1"/>
        </dgm:presLayoutVars>
      </dgm:prSet>
      <dgm:spPr/>
    </dgm:pt>
    <dgm:pt modelId="{56D9332C-CCA7-4F18-8737-25A7798F3647}" type="pres">
      <dgm:prSet presAssocID="{9CA2A42D-4C12-47A4-9A1C-60BB3B15CED1}" presName="spacer" presStyleCnt="0"/>
      <dgm:spPr/>
    </dgm:pt>
    <dgm:pt modelId="{A04E64DB-C16A-4CCF-8346-4FF75A0260B3}" type="pres">
      <dgm:prSet presAssocID="{E6251873-CA74-4E8D-AD25-EF26F2AE77B5}" presName="parentText" presStyleLbl="node1" presStyleIdx="4" presStyleCnt="6">
        <dgm:presLayoutVars>
          <dgm:chMax val="0"/>
          <dgm:bulletEnabled val="1"/>
        </dgm:presLayoutVars>
      </dgm:prSet>
      <dgm:spPr/>
    </dgm:pt>
    <dgm:pt modelId="{93D608B6-07C2-4B34-A879-F838B9357879}" type="pres">
      <dgm:prSet presAssocID="{A1941C63-4A3C-4B07-83ED-6225EAD0D3D1}" presName="spacer" presStyleCnt="0"/>
      <dgm:spPr/>
    </dgm:pt>
    <dgm:pt modelId="{B9DA0D7A-2581-4DDC-AB38-D93DC081B842}" type="pres">
      <dgm:prSet presAssocID="{AB8FD343-84F2-4225-8888-357991F7DB02}" presName="parentText" presStyleLbl="node1" presStyleIdx="5" presStyleCnt="6">
        <dgm:presLayoutVars>
          <dgm:chMax val="0"/>
          <dgm:bulletEnabled val="1"/>
        </dgm:presLayoutVars>
      </dgm:prSet>
      <dgm:spPr/>
    </dgm:pt>
  </dgm:ptLst>
  <dgm:cxnLst>
    <dgm:cxn modelId="{AA9AE405-8554-4ACF-AC41-4D3673C31116}" srcId="{7CDD4E4A-7915-4C40-B437-69AA52CEEFCB}" destId="{0D6C17EC-953E-41CE-AE19-668A6626BE4D}" srcOrd="2" destOrd="0" parTransId="{009E66E2-96A3-4D2B-A4B8-6EF78A60F9D8}" sibTransId="{2C7E3817-70D9-4B8D-BFFF-2F5F731455CB}"/>
    <dgm:cxn modelId="{F849DB0B-E337-47E6-B578-01C3904B4F69}" type="presOf" srcId="{309A29E5-B241-4580-864D-F8BDBE8360C8}" destId="{8E4978E1-27C5-4409-954E-42E9BFA2082F}" srcOrd="0" destOrd="0" presId="urn:microsoft.com/office/officeart/2005/8/layout/vList2"/>
    <dgm:cxn modelId="{806F7A1F-F65A-41EA-973A-B98A25F633DB}" srcId="{7CDD4E4A-7915-4C40-B437-69AA52CEEFCB}" destId="{AB8FD343-84F2-4225-8888-357991F7DB02}" srcOrd="5" destOrd="0" parTransId="{5DD44C40-15EF-406C-9C76-FAABDD34BE09}" sibTransId="{EADAA239-C64B-400D-960D-BAE7996BDA6A}"/>
    <dgm:cxn modelId="{AA79D435-8F7B-4EF5-AE2E-841F79C108E5}" type="presOf" srcId="{E6199E6B-1EC9-40C8-B347-04FABE808FAE}" destId="{66B990E4-D407-4A1F-AAFB-D70D70295C74}" srcOrd="0" destOrd="0" presId="urn:microsoft.com/office/officeart/2005/8/layout/vList2"/>
    <dgm:cxn modelId="{DAD7305D-9D6F-4512-B4D2-667EC75EB6B7}" srcId="{7CDD4E4A-7915-4C40-B437-69AA52CEEFCB}" destId="{E6251873-CA74-4E8D-AD25-EF26F2AE77B5}" srcOrd="4" destOrd="0" parTransId="{94DA0AA3-8659-4E8B-9FD2-3FC687FFEB71}" sibTransId="{A1941C63-4A3C-4B07-83ED-6225EAD0D3D1}"/>
    <dgm:cxn modelId="{F2A35D6D-0041-4004-9EA8-84D90B1AAA2E}" srcId="{7CDD4E4A-7915-4C40-B437-69AA52CEEFCB}" destId="{309A29E5-B241-4580-864D-F8BDBE8360C8}" srcOrd="0" destOrd="0" parTransId="{3B735E9D-C468-4453-905B-78557AD8BFD8}" sibTransId="{55B91BAF-28BA-455A-B6E9-ABE77E725CFE}"/>
    <dgm:cxn modelId="{CC89124E-C123-4B0A-9220-DEC9DB56769D}" type="presOf" srcId="{0D6C17EC-953E-41CE-AE19-668A6626BE4D}" destId="{C3C1B6BA-8DEF-47D0-9D76-89D48C0529BC}" srcOrd="0" destOrd="0" presId="urn:microsoft.com/office/officeart/2005/8/layout/vList2"/>
    <dgm:cxn modelId="{8AEE4D58-FBC3-4645-9F16-ADA389B83497}" type="presOf" srcId="{E6251873-CA74-4E8D-AD25-EF26F2AE77B5}" destId="{A04E64DB-C16A-4CCF-8346-4FF75A0260B3}" srcOrd="0" destOrd="0" presId="urn:microsoft.com/office/officeart/2005/8/layout/vList2"/>
    <dgm:cxn modelId="{586EF785-AAAC-4F8D-8457-505ED4BC7F92}" type="presOf" srcId="{AB8FD343-84F2-4225-8888-357991F7DB02}" destId="{B9DA0D7A-2581-4DDC-AB38-D93DC081B842}" srcOrd="0" destOrd="0" presId="urn:microsoft.com/office/officeart/2005/8/layout/vList2"/>
    <dgm:cxn modelId="{4CBEEA95-DD20-4881-8CEC-70A6B644E6F8}" srcId="{7CDD4E4A-7915-4C40-B437-69AA52CEEFCB}" destId="{E6199E6B-1EC9-40C8-B347-04FABE808FAE}" srcOrd="3" destOrd="0" parTransId="{0D993BFA-4A3C-4D21-8C27-D20648205B2C}" sibTransId="{9CA2A42D-4C12-47A4-9A1C-60BB3B15CED1}"/>
    <dgm:cxn modelId="{948553A4-5617-4B65-A960-BEED29E50B16}" type="presOf" srcId="{9691DEDD-2D21-41FC-9CC4-A51FB36F276D}" destId="{C2DD3F95-2E93-436C-AED6-2C5E119C0C4D}" srcOrd="0" destOrd="0" presId="urn:microsoft.com/office/officeart/2005/8/layout/vList2"/>
    <dgm:cxn modelId="{63637FAD-CF53-4276-A3F8-C2667332409B}" type="presOf" srcId="{7CDD4E4A-7915-4C40-B437-69AA52CEEFCB}" destId="{6327B1B7-5B6A-41FB-A6BA-0004A130EAAF}" srcOrd="0" destOrd="0" presId="urn:microsoft.com/office/officeart/2005/8/layout/vList2"/>
    <dgm:cxn modelId="{9CF935C3-49B2-4A21-AA7D-693D7346CE23}" srcId="{7CDD4E4A-7915-4C40-B437-69AA52CEEFCB}" destId="{9691DEDD-2D21-41FC-9CC4-A51FB36F276D}" srcOrd="1" destOrd="0" parTransId="{BF45447C-F9D6-407E-922D-56C5A19EFF62}" sibTransId="{B269E212-20CE-4942-A9EC-F51164745188}"/>
    <dgm:cxn modelId="{7F99C37F-474C-4FA2-A2BB-3E2B7D1E4D9D}" type="presParOf" srcId="{6327B1B7-5B6A-41FB-A6BA-0004A130EAAF}" destId="{8E4978E1-27C5-4409-954E-42E9BFA2082F}" srcOrd="0" destOrd="0" presId="urn:microsoft.com/office/officeart/2005/8/layout/vList2"/>
    <dgm:cxn modelId="{6CE9657A-BCFD-4768-9A52-A0760E3E8582}" type="presParOf" srcId="{6327B1B7-5B6A-41FB-A6BA-0004A130EAAF}" destId="{0A9C92A0-DD37-4FAE-8EE2-D4D544B0B607}" srcOrd="1" destOrd="0" presId="urn:microsoft.com/office/officeart/2005/8/layout/vList2"/>
    <dgm:cxn modelId="{93604030-8D60-489B-B6A9-0591C59D1A1C}" type="presParOf" srcId="{6327B1B7-5B6A-41FB-A6BA-0004A130EAAF}" destId="{C2DD3F95-2E93-436C-AED6-2C5E119C0C4D}" srcOrd="2" destOrd="0" presId="urn:microsoft.com/office/officeart/2005/8/layout/vList2"/>
    <dgm:cxn modelId="{AAF48427-C418-4974-95BD-B05B4926BF68}" type="presParOf" srcId="{6327B1B7-5B6A-41FB-A6BA-0004A130EAAF}" destId="{6E44CE2F-43B1-4B71-9D7C-F7BE0F6EBCF5}" srcOrd="3" destOrd="0" presId="urn:microsoft.com/office/officeart/2005/8/layout/vList2"/>
    <dgm:cxn modelId="{DC69FE79-9567-44C8-B63C-4C4D9BF8EFB6}" type="presParOf" srcId="{6327B1B7-5B6A-41FB-A6BA-0004A130EAAF}" destId="{C3C1B6BA-8DEF-47D0-9D76-89D48C0529BC}" srcOrd="4" destOrd="0" presId="urn:microsoft.com/office/officeart/2005/8/layout/vList2"/>
    <dgm:cxn modelId="{040F15F7-2FBC-4D53-B962-51FCAF83D725}" type="presParOf" srcId="{6327B1B7-5B6A-41FB-A6BA-0004A130EAAF}" destId="{DA67034E-5048-4EDF-8511-BAD3F38EF196}" srcOrd="5" destOrd="0" presId="urn:microsoft.com/office/officeart/2005/8/layout/vList2"/>
    <dgm:cxn modelId="{1A3DC351-4640-4695-B85D-E1A7F0E77AE8}" type="presParOf" srcId="{6327B1B7-5B6A-41FB-A6BA-0004A130EAAF}" destId="{66B990E4-D407-4A1F-AAFB-D70D70295C74}" srcOrd="6" destOrd="0" presId="urn:microsoft.com/office/officeart/2005/8/layout/vList2"/>
    <dgm:cxn modelId="{1339E9FB-47DA-4EAA-AA7A-122B50FF1ECD}" type="presParOf" srcId="{6327B1B7-5B6A-41FB-A6BA-0004A130EAAF}" destId="{56D9332C-CCA7-4F18-8737-25A7798F3647}" srcOrd="7" destOrd="0" presId="urn:microsoft.com/office/officeart/2005/8/layout/vList2"/>
    <dgm:cxn modelId="{A3F12464-E456-4A94-8BAF-CD0B6E74A517}" type="presParOf" srcId="{6327B1B7-5B6A-41FB-A6BA-0004A130EAAF}" destId="{A04E64DB-C16A-4CCF-8346-4FF75A0260B3}" srcOrd="8" destOrd="0" presId="urn:microsoft.com/office/officeart/2005/8/layout/vList2"/>
    <dgm:cxn modelId="{7201C121-0934-4B5D-A022-25CB8A94698C}" type="presParOf" srcId="{6327B1B7-5B6A-41FB-A6BA-0004A130EAAF}" destId="{93D608B6-07C2-4B34-A879-F838B9357879}" srcOrd="9" destOrd="0" presId="urn:microsoft.com/office/officeart/2005/8/layout/vList2"/>
    <dgm:cxn modelId="{749CF8BC-D734-481C-B12C-E0EE9B9BFD07}" type="presParOf" srcId="{6327B1B7-5B6A-41FB-A6BA-0004A130EAAF}" destId="{B9DA0D7A-2581-4DDC-AB38-D93DC081B84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7EF37-DEF1-4869-ADB1-F8AE01F0317E}">
      <dsp:nvSpPr>
        <dsp:cNvPr id="0" name=""/>
        <dsp:cNvSpPr/>
      </dsp:nvSpPr>
      <dsp:spPr>
        <a:xfrm>
          <a:off x="612" y="21888"/>
          <a:ext cx="2389706" cy="143382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kern="1200" dirty="0"/>
            <a:t>مقدمة ذكرت تسلسل خلق ال</a:t>
          </a:r>
          <a:r>
            <a:rPr lang="ar-EG" sz="1600" kern="1200" dirty="0"/>
            <a:t>إن</a:t>
          </a:r>
          <a:r>
            <a:rPr lang="ar-SA" sz="1600" kern="1200" dirty="0"/>
            <a:t>سان من نطفة ومرورا بالعلقة فالمضغة ثم العظام ثم </a:t>
          </a:r>
          <a:r>
            <a:rPr lang="ar-SA" sz="1600" kern="1200" dirty="0" err="1"/>
            <a:t>كسو</a:t>
          </a:r>
          <a:r>
            <a:rPr lang="ar-SA" sz="1600" kern="1200" dirty="0"/>
            <a:t> العظام باللحم ثم انشأه خلقا اخر.</a:t>
          </a:r>
          <a:endParaRPr lang="en-US" sz="1600" kern="1200" dirty="0"/>
        </a:p>
      </dsp:txBody>
      <dsp:txXfrm>
        <a:off x="612" y="21888"/>
        <a:ext cx="2389706" cy="1433824"/>
      </dsp:txXfrm>
    </dsp:sp>
    <dsp:sp modelId="{B283C563-70D3-4EA4-86C0-09DC73227E72}">
      <dsp:nvSpPr>
        <dsp:cNvPr id="0" name=""/>
        <dsp:cNvSpPr/>
      </dsp:nvSpPr>
      <dsp:spPr>
        <a:xfrm>
          <a:off x="2629290" y="21888"/>
          <a:ext cx="2389706" cy="1433824"/>
        </a:xfrm>
        <a:prstGeom prst="rect">
          <a:avLst/>
        </a:prstGeom>
        <a:gradFill rotWithShape="0">
          <a:gsLst>
            <a:gs pos="0">
              <a:schemeClr val="accent2">
                <a:hueOff val="-4844262"/>
                <a:satOff val="5585"/>
                <a:lumOff val="1862"/>
                <a:alphaOff val="0"/>
                <a:tint val="96000"/>
                <a:lumMod val="100000"/>
              </a:schemeClr>
            </a:gs>
            <a:gs pos="78000">
              <a:schemeClr val="accent2">
                <a:hueOff val="-4844262"/>
                <a:satOff val="5585"/>
                <a:lumOff val="186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EG" sz="1600" kern="1200" dirty="0"/>
            <a:t>ثم </a:t>
          </a:r>
          <a:r>
            <a:rPr lang="ar-SA" sz="1600" kern="1200" dirty="0"/>
            <a:t>وضيح لأهداف الكتاب</a:t>
          </a:r>
          <a:endParaRPr lang="en-US" sz="1600" kern="1200" dirty="0"/>
        </a:p>
      </dsp:txBody>
      <dsp:txXfrm>
        <a:off x="2629290" y="21888"/>
        <a:ext cx="2389706" cy="1433824"/>
      </dsp:txXfrm>
    </dsp:sp>
    <dsp:sp modelId="{2065059C-6B6C-42D7-A25B-F78B3F656DC5}">
      <dsp:nvSpPr>
        <dsp:cNvPr id="0" name=""/>
        <dsp:cNvSpPr/>
      </dsp:nvSpPr>
      <dsp:spPr>
        <a:xfrm>
          <a:off x="612" y="1694682"/>
          <a:ext cx="2389706" cy="1433824"/>
        </a:xfrm>
        <a:prstGeom prst="rect">
          <a:avLst/>
        </a:prstGeom>
        <a:gradFill rotWithShape="0">
          <a:gsLst>
            <a:gs pos="0">
              <a:schemeClr val="accent2">
                <a:hueOff val="-9688523"/>
                <a:satOff val="11169"/>
                <a:lumOff val="3725"/>
                <a:alphaOff val="0"/>
                <a:tint val="96000"/>
                <a:lumMod val="100000"/>
              </a:schemeClr>
            </a:gs>
            <a:gs pos="78000">
              <a:schemeClr val="accent2">
                <a:hueOff val="-9688523"/>
                <a:satOff val="11169"/>
                <a:lumOff val="372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EG" sz="1600" kern="1200" dirty="0"/>
            <a:t>عدد  أبوابه ستة أبواب</a:t>
          </a:r>
          <a:endParaRPr lang="en-US" sz="1600" kern="1200" dirty="0"/>
        </a:p>
      </dsp:txBody>
      <dsp:txXfrm>
        <a:off x="612" y="1694682"/>
        <a:ext cx="2389706" cy="1433824"/>
      </dsp:txXfrm>
    </dsp:sp>
    <dsp:sp modelId="{096D5EC1-34EC-4D49-9307-D5D34021CB9C}">
      <dsp:nvSpPr>
        <dsp:cNvPr id="0" name=""/>
        <dsp:cNvSpPr/>
      </dsp:nvSpPr>
      <dsp:spPr>
        <a:xfrm>
          <a:off x="2629290" y="1694682"/>
          <a:ext cx="2389706" cy="1433824"/>
        </a:xfrm>
        <a:prstGeom prst="rect">
          <a:avLst/>
        </a:prstGeom>
        <a:gradFill rotWithShape="0">
          <a:gsLst>
            <a:gs pos="0">
              <a:schemeClr val="accent2">
                <a:hueOff val="-14532784"/>
                <a:satOff val="16754"/>
                <a:lumOff val="5587"/>
                <a:alphaOff val="0"/>
                <a:tint val="96000"/>
                <a:lumMod val="100000"/>
              </a:schemeClr>
            </a:gs>
            <a:gs pos="78000">
              <a:schemeClr val="accent2">
                <a:hueOff val="-14532784"/>
                <a:satOff val="16754"/>
                <a:lumOff val="558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kern="1200" dirty="0"/>
            <a:t>عدد </a:t>
          </a:r>
          <a:r>
            <a:rPr lang="ar-EG" sz="1600" kern="1200" dirty="0"/>
            <a:t>صفحاته315 </a:t>
          </a:r>
          <a:endParaRPr lang="en-US" sz="1600" kern="1200" dirty="0"/>
        </a:p>
      </dsp:txBody>
      <dsp:txXfrm>
        <a:off x="2629290" y="1694682"/>
        <a:ext cx="2389706" cy="1433824"/>
      </dsp:txXfrm>
    </dsp:sp>
    <dsp:sp modelId="{85C8D04E-DB48-485B-9F05-BE77C77DC17D}">
      <dsp:nvSpPr>
        <dsp:cNvPr id="0" name=""/>
        <dsp:cNvSpPr/>
      </dsp:nvSpPr>
      <dsp:spPr>
        <a:xfrm>
          <a:off x="1314951" y="3367477"/>
          <a:ext cx="2389706" cy="1433824"/>
        </a:xfrm>
        <a:prstGeom prst="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kern="1200"/>
            <a:t>الفصلين الخامس عشر والسادس عشر يركز فيهما على تأديب ال</a:t>
          </a:r>
          <a:r>
            <a:rPr lang="ar-EG" sz="1600" kern="1200"/>
            <a:t>أ</a:t>
          </a:r>
          <a:r>
            <a:rPr lang="ar-SA" sz="1600" kern="1200"/>
            <a:t>طفال وتربيتهم.</a:t>
          </a:r>
          <a:endParaRPr lang="en-US" sz="1600" kern="1200"/>
        </a:p>
      </dsp:txBody>
      <dsp:txXfrm>
        <a:off x="1314951" y="3367477"/>
        <a:ext cx="2389706" cy="143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11097-399F-4FD2-A0BD-92AE8320C4B3}">
      <dsp:nvSpPr>
        <dsp:cNvPr id="0" name=""/>
        <dsp:cNvSpPr/>
      </dsp:nvSpPr>
      <dsp:spPr>
        <a:xfrm>
          <a:off x="0" y="2230238"/>
          <a:ext cx="7706816" cy="1486009"/>
        </a:xfrm>
        <a:prstGeom prst="roundRect">
          <a:avLst>
            <a:gd name="adj" fmla="val 1000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r>
            <a:rPr lang="ar-SA" sz="3400" kern="1200" dirty="0"/>
            <a:t>تحمل المسئولية</a:t>
          </a:r>
          <a:endParaRPr lang="en-US" sz="3400" kern="1200" dirty="0"/>
        </a:p>
      </dsp:txBody>
      <dsp:txXfrm>
        <a:off x="0" y="2230238"/>
        <a:ext cx="2312044" cy="1486009"/>
      </dsp:txXfrm>
    </dsp:sp>
    <dsp:sp modelId="{86569A1F-F24E-4CF2-8BE5-3E73AF1C1365}">
      <dsp:nvSpPr>
        <dsp:cNvPr id="0" name=""/>
        <dsp:cNvSpPr/>
      </dsp:nvSpPr>
      <dsp:spPr>
        <a:xfrm>
          <a:off x="0" y="120912"/>
          <a:ext cx="7706816" cy="1486009"/>
        </a:xfrm>
        <a:prstGeom prst="roundRect">
          <a:avLst>
            <a:gd name="adj" fmla="val 1000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r>
            <a:rPr lang="ar-SA" sz="3400" kern="1200" dirty="0"/>
            <a:t>العدل</a:t>
          </a:r>
          <a:endParaRPr lang="en-US" sz="3400" kern="1200" dirty="0"/>
        </a:p>
      </dsp:txBody>
      <dsp:txXfrm>
        <a:off x="0" y="120912"/>
        <a:ext cx="2312044" cy="1486009"/>
      </dsp:txXfrm>
    </dsp:sp>
    <dsp:sp modelId="{FBAEF868-052F-42A6-B629-E9265CE52D22}">
      <dsp:nvSpPr>
        <dsp:cNvPr id="0" name=""/>
        <dsp:cNvSpPr/>
      </dsp:nvSpPr>
      <dsp:spPr>
        <a:xfrm>
          <a:off x="2594929" y="432570"/>
          <a:ext cx="4674864" cy="311657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ar-SA" sz="4600" kern="1200" dirty="0"/>
            <a:t>يرى ابن قيم ضرورة تربية الولد على ال</a:t>
          </a:r>
          <a:r>
            <a:rPr lang="ar-EG" sz="4600" kern="1200" dirty="0"/>
            <a:t>أ</a:t>
          </a:r>
          <a:r>
            <a:rPr lang="ar-SA" sz="4600" kern="1200" dirty="0" err="1"/>
            <a:t>سس</a:t>
          </a:r>
          <a:r>
            <a:rPr lang="ar-SA" sz="4600" kern="1200" dirty="0"/>
            <a:t> التالية:</a:t>
          </a:r>
          <a:endParaRPr lang="en-US" sz="4600" kern="1200" dirty="0"/>
        </a:p>
      </dsp:txBody>
      <dsp:txXfrm>
        <a:off x="2686210" y="523851"/>
        <a:ext cx="4492302" cy="2934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02617-6EFA-4D45-8F1E-3947A091787F}">
      <dsp:nvSpPr>
        <dsp:cNvPr id="0" name=""/>
        <dsp:cNvSpPr/>
      </dsp:nvSpPr>
      <dsp:spPr>
        <a:xfrm>
          <a:off x="2939234" y="1042200"/>
          <a:ext cx="1335130" cy="1335293"/>
        </a:xfrm>
        <a:prstGeom prst="ellipse">
          <a:avLst/>
        </a:prstGeom>
        <a:gradFill rotWithShape="0">
          <a:gsLst>
            <a:gs pos="0">
              <a:schemeClr val="accent2">
                <a:alpha val="50000"/>
                <a:hueOff val="0"/>
                <a:satOff val="0"/>
                <a:lumOff val="0"/>
                <a:alphaOff val="0"/>
                <a:tint val="96000"/>
                <a:lumMod val="100000"/>
              </a:schemeClr>
            </a:gs>
            <a:gs pos="78000">
              <a:schemeClr val="accent2">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DDA8F082-FB14-4F02-A48A-280BA0587FC7}">
      <dsp:nvSpPr>
        <dsp:cNvPr id="0" name=""/>
        <dsp:cNvSpPr/>
      </dsp:nvSpPr>
      <dsp:spPr>
        <a:xfrm>
          <a:off x="2841881" y="0"/>
          <a:ext cx="1529836" cy="8186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يروض </a:t>
          </a:r>
          <a:r>
            <a:rPr lang="ar-EG" sz="2100" kern="1200" dirty="0"/>
            <a:t>أ</a:t>
          </a:r>
          <a:r>
            <a:rPr lang="ar-SA" sz="2100" kern="1200" dirty="0" err="1"/>
            <a:t>عضاءه</a:t>
          </a:r>
          <a:endParaRPr lang="ar-SA" sz="2100" kern="1200" dirty="0"/>
        </a:p>
      </dsp:txBody>
      <dsp:txXfrm>
        <a:off x="2841881" y="0"/>
        <a:ext cx="1529836" cy="818696"/>
      </dsp:txXfrm>
    </dsp:sp>
    <dsp:sp modelId="{A60FF168-11BC-47C8-ABF0-EDCFC720C4FD}">
      <dsp:nvSpPr>
        <dsp:cNvPr id="0" name=""/>
        <dsp:cNvSpPr/>
      </dsp:nvSpPr>
      <dsp:spPr>
        <a:xfrm>
          <a:off x="3330873" y="1230500"/>
          <a:ext cx="1335130" cy="1335293"/>
        </a:xfrm>
        <a:prstGeom prst="ellipse">
          <a:avLst/>
        </a:prstGeom>
        <a:gradFill rotWithShape="0">
          <a:gsLst>
            <a:gs pos="0">
              <a:schemeClr val="accent3">
                <a:alpha val="50000"/>
                <a:hueOff val="0"/>
                <a:satOff val="0"/>
                <a:lumOff val="0"/>
                <a:alphaOff val="0"/>
                <a:tint val="96000"/>
                <a:lumMod val="100000"/>
              </a:schemeClr>
            </a:gs>
            <a:gs pos="78000">
              <a:schemeClr val="accent3">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B58B8CF9-5F49-435C-A770-F0319B8D58D7}">
      <dsp:nvSpPr>
        <dsp:cNvPr id="0" name=""/>
        <dsp:cNvSpPr/>
      </dsp:nvSpPr>
      <dsp:spPr>
        <a:xfrm>
          <a:off x="4830669" y="777761"/>
          <a:ext cx="1446390" cy="9005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يوسع </a:t>
          </a:r>
          <a:r>
            <a:rPr lang="ar-EG" sz="2100" kern="1200" dirty="0"/>
            <a:t>أ</a:t>
          </a:r>
          <a:r>
            <a:rPr lang="ar-SA" sz="2100" kern="1200" dirty="0"/>
            <a:t>معاءه.</a:t>
          </a:r>
          <a:endParaRPr lang="en-US" sz="2100" kern="1200" dirty="0"/>
        </a:p>
      </dsp:txBody>
      <dsp:txXfrm>
        <a:off x="4830669" y="777761"/>
        <a:ext cx="1446390" cy="900566"/>
      </dsp:txXfrm>
    </dsp:sp>
    <dsp:sp modelId="{0AB2E0D0-1C32-4635-AFD1-DD3E2BDBBD9F}">
      <dsp:nvSpPr>
        <dsp:cNvPr id="0" name=""/>
        <dsp:cNvSpPr/>
      </dsp:nvSpPr>
      <dsp:spPr>
        <a:xfrm>
          <a:off x="3427113" y="1654176"/>
          <a:ext cx="1335130" cy="1335293"/>
        </a:xfrm>
        <a:prstGeom prst="ellipse">
          <a:avLst/>
        </a:prstGeom>
        <a:gradFill rotWithShape="0">
          <a:gsLst>
            <a:gs pos="0">
              <a:schemeClr val="accent4">
                <a:alpha val="50000"/>
                <a:hueOff val="0"/>
                <a:satOff val="0"/>
                <a:lumOff val="0"/>
                <a:alphaOff val="0"/>
                <a:tint val="96000"/>
                <a:lumMod val="100000"/>
              </a:schemeClr>
            </a:gs>
            <a:gs pos="78000">
              <a:schemeClr val="accent4">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76DAA099-7CA5-4F46-823D-747B9C21FA9F}">
      <dsp:nvSpPr>
        <dsp:cNvPr id="0" name=""/>
        <dsp:cNvSpPr/>
      </dsp:nvSpPr>
      <dsp:spPr>
        <a:xfrm>
          <a:off x="4969745" y="1923936"/>
          <a:ext cx="1418575" cy="9619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يفسح صدره</a:t>
          </a:r>
          <a:endParaRPr lang="en-US" sz="2100" kern="1200" dirty="0"/>
        </a:p>
      </dsp:txBody>
      <dsp:txXfrm>
        <a:off x="4969745" y="1923936"/>
        <a:ext cx="1418575" cy="961968"/>
      </dsp:txXfrm>
    </dsp:sp>
    <dsp:sp modelId="{AF4299CE-AA1B-4AA7-9D4F-01B5AC0E4F23}">
      <dsp:nvSpPr>
        <dsp:cNvPr id="0" name=""/>
        <dsp:cNvSpPr/>
      </dsp:nvSpPr>
      <dsp:spPr>
        <a:xfrm>
          <a:off x="3156193" y="1993935"/>
          <a:ext cx="1335130" cy="1335293"/>
        </a:xfrm>
        <a:prstGeom prst="ellipse">
          <a:avLst/>
        </a:prstGeom>
        <a:gradFill rotWithShape="0">
          <a:gsLst>
            <a:gs pos="0">
              <a:schemeClr val="accent5">
                <a:alpha val="50000"/>
                <a:hueOff val="0"/>
                <a:satOff val="0"/>
                <a:lumOff val="0"/>
                <a:alphaOff val="0"/>
                <a:tint val="96000"/>
                <a:lumMod val="100000"/>
              </a:schemeClr>
            </a:gs>
            <a:gs pos="78000">
              <a:schemeClr val="accent5">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5E145C0E-012B-4BD4-AD05-4D4C5EAB3022}">
      <dsp:nvSpPr>
        <dsp:cNvPr id="0" name=""/>
        <dsp:cNvSpPr/>
      </dsp:nvSpPr>
      <dsp:spPr>
        <a:xfrm>
          <a:off x="4357810" y="3213383"/>
          <a:ext cx="1529836" cy="8800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يسخن دماغه</a:t>
          </a:r>
          <a:endParaRPr lang="en-US" sz="2100" kern="1200" dirty="0"/>
        </a:p>
      </dsp:txBody>
      <dsp:txXfrm>
        <a:off x="4357810" y="3213383"/>
        <a:ext cx="1529836" cy="880098"/>
      </dsp:txXfrm>
    </dsp:sp>
    <dsp:sp modelId="{06937C93-B74B-4B4A-B92C-55A16A807CD1}">
      <dsp:nvSpPr>
        <dsp:cNvPr id="0" name=""/>
        <dsp:cNvSpPr/>
      </dsp:nvSpPr>
      <dsp:spPr>
        <a:xfrm>
          <a:off x="2722276" y="1993935"/>
          <a:ext cx="1335130" cy="1335293"/>
        </a:xfrm>
        <a:prstGeom prst="ellipse">
          <a:avLst/>
        </a:prstGeom>
        <a:gradFill rotWithShape="0">
          <a:gsLst>
            <a:gs pos="0">
              <a:schemeClr val="accent6">
                <a:alpha val="50000"/>
                <a:hueOff val="0"/>
                <a:satOff val="0"/>
                <a:lumOff val="0"/>
                <a:alphaOff val="0"/>
                <a:tint val="96000"/>
                <a:lumMod val="100000"/>
              </a:schemeClr>
            </a:gs>
            <a:gs pos="78000">
              <a:schemeClr val="accent6">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021B9B41-AA21-4CE9-827E-6582BB3AE1CC}">
      <dsp:nvSpPr>
        <dsp:cNvPr id="0" name=""/>
        <dsp:cNvSpPr/>
      </dsp:nvSpPr>
      <dsp:spPr>
        <a:xfrm>
          <a:off x="1325952" y="3213383"/>
          <a:ext cx="1529836" cy="8800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يحمي مزاجه</a:t>
          </a:r>
          <a:endParaRPr lang="en-US" sz="2100" kern="1200" dirty="0"/>
        </a:p>
      </dsp:txBody>
      <dsp:txXfrm>
        <a:off x="1325952" y="3213383"/>
        <a:ext cx="1529836" cy="880098"/>
      </dsp:txXfrm>
    </dsp:sp>
    <dsp:sp modelId="{502362A2-7643-46F8-A6E1-A480C65E381A}">
      <dsp:nvSpPr>
        <dsp:cNvPr id="0" name=""/>
        <dsp:cNvSpPr/>
      </dsp:nvSpPr>
      <dsp:spPr>
        <a:xfrm>
          <a:off x="2451356" y="1654176"/>
          <a:ext cx="1335130" cy="1335293"/>
        </a:xfrm>
        <a:prstGeom prst="ellipse">
          <a:avLst/>
        </a:prstGeom>
        <a:gradFill rotWithShape="0">
          <a:gsLst>
            <a:gs pos="0">
              <a:schemeClr val="accent2">
                <a:alpha val="50000"/>
                <a:hueOff val="0"/>
                <a:satOff val="0"/>
                <a:lumOff val="0"/>
                <a:alphaOff val="0"/>
                <a:tint val="96000"/>
                <a:lumMod val="100000"/>
              </a:schemeClr>
            </a:gs>
            <a:gs pos="78000">
              <a:schemeClr val="accent2">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0C64827D-EC13-406A-85B5-F0F1AD614DA3}">
      <dsp:nvSpPr>
        <dsp:cNvPr id="0" name=""/>
        <dsp:cNvSpPr/>
      </dsp:nvSpPr>
      <dsp:spPr>
        <a:xfrm>
          <a:off x="825278" y="1923936"/>
          <a:ext cx="1418575" cy="9619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يثير حرارته الغريزية</a:t>
          </a:r>
          <a:endParaRPr lang="en-US" sz="2100" kern="1200" dirty="0"/>
        </a:p>
      </dsp:txBody>
      <dsp:txXfrm>
        <a:off x="825278" y="1923936"/>
        <a:ext cx="1418575" cy="961968"/>
      </dsp:txXfrm>
    </dsp:sp>
    <dsp:sp modelId="{057AF51A-811E-4FDD-A116-A7D4B7E01FD0}">
      <dsp:nvSpPr>
        <dsp:cNvPr id="0" name=""/>
        <dsp:cNvSpPr/>
      </dsp:nvSpPr>
      <dsp:spPr>
        <a:xfrm>
          <a:off x="2547596" y="1230500"/>
          <a:ext cx="1335130" cy="1335293"/>
        </a:xfrm>
        <a:prstGeom prst="ellipse">
          <a:avLst/>
        </a:prstGeom>
        <a:gradFill rotWithShape="0">
          <a:gsLst>
            <a:gs pos="0">
              <a:schemeClr val="accent3">
                <a:alpha val="50000"/>
                <a:hueOff val="0"/>
                <a:satOff val="0"/>
                <a:lumOff val="0"/>
                <a:alphaOff val="0"/>
                <a:tint val="96000"/>
                <a:lumMod val="100000"/>
              </a:schemeClr>
            </a:gs>
            <a:gs pos="78000">
              <a:schemeClr val="accent3">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54BB780B-D530-42E3-94F2-7EB10C9FF9C8}">
      <dsp:nvSpPr>
        <dsp:cNvPr id="0" name=""/>
        <dsp:cNvSpPr/>
      </dsp:nvSpPr>
      <dsp:spPr>
        <a:xfrm>
          <a:off x="936539" y="777761"/>
          <a:ext cx="1446390" cy="9005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يحرك الطبيعة لدفع ما </a:t>
          </a:r>
          <a:r>
            <a:rPr lang="ar-SA" sz="2100" kern="1200" dirty="0" err="1"/>
            <a:t>بها</a:t>
          </a:r>
          <a:r>
            <a:rPr lang="ar-SA" sz="2100" kern="1200" dirty="0"/>
            <a:t> من الفضلات</a:t>
          </a:r>
          <a:endParaRPr lang="en-US" sz="2100" kern="1200" dirty="0"/>
        </a:p>
      </dsp:txBody>
      <dsp:txXfrm>
        <a:off x="936539" y="777761"/>
        <a:ext cx="1446390" cy="900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E0C7C-C31B-4450-A102-B282DB7D4D20}">
      <dsp:nvSpPr>
        <dsp:cNvPr id="0" name=""/>
        <dsp:cNvSpPr/>
      </dsp:nvSpPr>
      <dsp:spPr>
        <a:xfrm>
          <a:off x="538906" y="1990"/>
          <a:ext cx="5522208" cy="350660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485B29-0F36-4876-A9ED-C396A331C7A9}">
      <dsp:nvSpPr>
        <dsp:cNvPr id="0" name=""/>
        <dsp:cNvSpPr/>
      </dsp:nvSpPr>
      <dsp:spPr>
        <a:xfrm>
          <a:off x="1152485" y="584889"/>
          <a:ext cx="5522208" cy="3506602"/>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EG" sz="3600" kern="1200" dirty="0"/>
            <a:t>ومما ينبغي أن يحذر منه حمل الطفل على المشي قبل وقته لما يعرض في ارجلهم بسبب ذلك من الانفتال والاعوجاج بسبب ضعفها وقبولها لذلك</a:t>
          </a:r>
          <a:endParaRPr lang="en-US" sz="3600" kern="1200" dirty="0"/>
        </a:p>
      </dsp:txBody>
      <dsp:txXfrm>
        <a:off x="1255190" y="687594"/>
        <a:ext cx="5316798" cy="3301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978E1-27C5-4409-954E-42E9BFA2082F}">
      <dsp:nvSpPr>
        <dsp:cNvPr id="0" name=""/>
        <dsp:cNvSpPr/>
      </dsp:nvSpPr>
      <dsp:spPr>
        <a:xfrm>
          <a:off x="0" y="1214"/>
          <a:ext cx="5019610" cy="76985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EG" sz="1400" b="1" kern="1200"/>
            <a:t>وابن القيم هنا يضع نظرية في المناهج التعليمية بالنسبة للأطفال تتمثل في وجود مواد عامة (دينية) لجميع الأطفال لتهيئتهم لتكليف الله لهم في المستقبل.</a:t>
          </a:r>
          <a:endParaRPr lang="en-US" sz="1400" kern="1200"/>
        </a:p>
      </dsp:txBody>
      <dsp:txXfrm>
        <a:off x="37581" y="38795"/>
        <a:ext cx="4944448" cy="694697"/>
      </dsp:txXfrm>
    </dsp:sp>
    <dsp:sp modelId="{C2DD3F95-2E93-436C-AED6-2C5E119C0C4D}">
      <dsp:nvSpPr>
        <dsp:cNvPr id="0" name=""/>
        <dsp:cNvSpPr/>
      </dsp:nvSpPr>
      <dsp:spPr>
        <a:xfrm>
          <a:off x="0" y="811394"/>
          <a:ext cx="5019610" cy="769859"/>
        </a:xfrm>
        <a:prstGeom prst="roundRect">
          <a:avLst/>
        </a:prstGeom>
        <a:gradFill rotWithShape="0">
          <a:gsLst>
            <a:gs pos="0">
              <a:schemeClr val="accent2">
                <a:hueOff val="-3875409"/>
                <a:satOff val="4468"/>
                <a:lumOff val="1490"/>
                <a:alphaOff val="0"/>
                <a:tint val="96000"/>
                <a:lumMod val="100000"/>
              </a:schemeClr>
            </a:gs>
            <a:gs pos="78000">
              <a:schemeClr val="accent2">
                <a:hueOff val="-3875409"/>
                <a:satOff val="4468"/>
                <a:lumOff val="1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EG" sz="1400" b="1" kern="1200"/>
            <a:t>ثم يتم توجيه الأطفال إلى إحدى مسارات ثلاث حسب ميولهم واستعداداتهم.</a:t>
          </a:r>
          <a:endParaRPr lang="en-US" sz="1400" kern="1200"/>
        </a:p>
      </dsp:txBody>
      <dsp:txXfrm>
        <a:off x="37581" y="848975"/>
        <a:ext cx="4944448" cy="694697"/>
      </dsp:txXfrm>
    </dsp:sp>
    <dsp:sp modelId="{C3C1B6BA-8DEF-47D0-9D76-89D48C0529BC}">
      <dsp:nvSpPr>
        <dsp:cNvPr id="0" name=""/>
        <dsp:cNvSpPr/>
      </dsp:nvSpPr>
      <dsp:spPr>
        <a:xfrm>
          <a:off x="0" y="1621574"/>
          <a:ext cx="5019610" cy="769859"/>
        </a:xfrm>
        <a:prstGeom prst="roundRect">
          <a:avLst/>
        </a:prstGeom>
        <a:gradFill rotWithShape="0">
          <a:gsLst>
            <a:gs pos="0">
              <a:schemeClr val="accent2">
                <a:hueOff val="-7750819"/>
                <a:satOff val="8935"/>
                <a:lumOff val="2980"/>
                <a:alphaOff val="0"/>
                <a:tint val="96000"/>
                <a:lumMod val="100000"/>
              </a:schemeClr>
            </a:gs>
            <a:gs pos="78000">
              <a:schemeClr val="accent2">
                <a:hueOff val="-7750819"/>
                <a:satOff val="8935"/>
                <a:lumOff val="2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EG" sz="1400" b="1" kern="1200"/>
            <a:t>الجانب النظري (دراسة العلوم النظرية).</a:t>
          </a:r>
          <a:endParaRPr lang="en-US" sz="1400" kern="1200"/>
        </a:p>
      </dsp:txBody>
      <dsp:txXfrm>
        <a:off x="37581" y="1659155"/>
        <a:ext cx="4944448" cy="694697"/>
      </dsp:txXfrm>
    </dsp:sp>
    <dsp:sp modelId="{66B990E4-D407-4A1F-AAFB-D70D70295C74}">
      <dsp:nvSpPr>
        <dsp:cNvPr id="0" name=""/>
        <dsp:cNvSpPr/>
      </dsp:nvSpPr>
      <dsp:spPr>
        <a:xfrm>
          <a:off x="0" y="2431755"/>
          <a:ext cx="5019610" cy="769859"/>
        </a:xfrm>
        <a:prstGeom prst="roundRect">
          <a:avLst/>
        </a:prstGeom>
        <a:gradFill rotWithShape="0">
          <a:gsLst>
            <a:gs pos="0">
              <a:schemeClr val="accent2">
                <a:hueOff val="-11626229"/>
                <a:satOff val="13403"/>
                <a:lumOff val="4470"/>
                <a:alphaOff val="0"/>
                <a:tint val="96000"/>
                <a:lumMod val="100000"/>
              </a:schemeClr>
            </a:gs>
            <a:gs pos="78000">
              <a:schemeClr val="accent2">
                <a:hueOff val="-11626229"/>
                <a:satOff val="13403"/>
                <a:lumOff val="447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EG" sz="1400" b="1" kern="1200"/>
            <a:t>الجانب العسكري (الفروسية والحرب).</a:t>
          </a:r>
          <a:endParaRPr lang="en-US" sz="1400" kern="1200"/>
        </a:p>
      </dsp:txBody>
      <dsp:txXfrm>
        <a:off x="37581" y="2469336"/>
        <a:ext cx="4944448" cy="694697"/>
      </dsp:txXfrm>
    </dsp:sp>
    <dsp:sp modelId="{A04E64DB-C16A-4CCF-8346-4FF75A0260B3}">
      <dsp:nvSpPr>
        <dsp:cNvPr id="0" name=""/>
        <dsp:cNvSpPr/>
      </dsp:nvSpPr>
      <dsp:spPr>
        <a:xfrm>
          <a:off x="0" y="3241935"/>
          <a:ext cx="5019610" cy="769859"/>
        </a:xfrm>
        <a:prstGeom prst="roundRect">
          <a:avLst/>
        </a:prstGeom>
        <a:gradFill rotWithShape="0">
          <a:gsLst>
            <a:gs pos="0">
              <a:schemeClr val="accent2">
                <a:hueOff val="-15501638"/>
                <a:satOff val="17870"/>
                <a:lumOff val="5960"/>
                <a:alphaOff val="0"/>
                <a:tint val="96000"/>
                <a:lumMod val="100000"/>
              </a:schemeClr>
            </a:gs>
            <a:gs pos="78000">
              <a:schemeClr val="accent2">
                <a:hueOff val="-15501638"/>
                <a:satOff val="17870"/>
                <a:lumOff val="59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EG" sz="1400" b="1" kern="1200"/>
            <a:t>الجانب التقني المهني (صنعة من الصنائع).</a:t>
          </a:r>
          <a:endParaRPr lang="en-US" sz="1400" kern="1200"/>
        </a:p>
      </dsp:txBody>
      <dsp:txXfrm>
        <a:off x="37581" y="3279516"/>
        <a:ext cx="4944448" cy="694697"/>
      </dsp:txXfrm>
    </dsp:sp>
    <dsp:sp modelId="{B9DA0D7A-2581-4DDC-AB38-D93DC081B842}">
      <dsp:nvSpPr>
        <dsp:cNvPr id="0" name=""/>
        <dsp:cNvSpPr/>
      </dsp:nvSpPr>
      <dsp:spPr>
        <a:xfrm>
          <a:off x="0" y="4052115"/>
          <a:ext cx="5019610" cy="769859"/>
        </a:xfrm>
        <a:prstGeom prst="round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EG" sz="1400" b="1" kern="1200"/>
            <a:t>وهذه الجوانب تمثل الحياة بالنسبة للناس متفاوتون في قدراتهم  لكل جانب من هذه الجوانب الثلاث ويجب توجيههم لواحد منها حسب ميولهم واستعداداتهم وقدراتهم.</a:t>
          </a:r>
          <a:endParaRPr lang="en-US" sz="1400" kern="1200"/>
        </a:p>
      </dsp:txBody>
      <dsp:txXfrm>
        <a:off x="37581" y="4089696"/>
        <a:ext cx="4944448" cy="6946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65219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8899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803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96391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491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784990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75118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52672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26119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58259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16391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09276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5760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7807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20471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29/07/1441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58194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8ABB09-4A1D-463E-8065-109CC2B7EFAA}" type="datetimeFigureOut">
              <a:rPr lang="ar-SA" smtClean="0"/>
              <a:pPr/>
              <a:t>29/07/1441</a:t>
            </a:fld>
            <a:endParaRPr lang="ar-S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184090709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r"/>
            <a:r>
              <a:rPr lang="ar-SA" dirty="0"/>
              <a:t>بعض </a:t>
            </a:r>
            <a:r>
              <a:rPr lang="ar-EG" dirty="0"/>
              <a:t>آ</a:t>
            </a:r>
            <a:r>
              <a:rPr lang="ar-SA" dirty="0"/>
              <a:t>راء بن قيم الجوزي</a:t>
            </a:r>
            <a:r>
              <a:rPr lang="ar-EG" dirty="0"/>
              <a:t>ه</a:t>
            </a:r>
            <a:r>
              <a:rPr lang="ar-SA" dirty="0"/>
              <a:t> في تربية ال</a:t>
            </a:r>
            <a:r>
              <a:rPr lang="ar-EG" dirty="0"/>
              <a:t>أ</a:t>
            </a:r>
            <a:r>
              <a:rPr lang="ar-SA" dirty="0"/>
              <a:t>طفال</a:t>
            </a:r>
            <a:endParaRPr lang="en-US" dirty="0"/>
          </a:p>
        </p:txBody>
      </p:sp>
      <p:sp>
        <p:nvSpPr>
          <p:cNvPr id="3" name="عنوان فرعي 2"/>
          <p:cNvSpPr>
            <a:spLocks noGrp="1"/>
          </p:cNvSpPr>
          <p:nvPr>
            <p:ph type="subTitle" idx="1"/>
          </p:nvPr>
        </p:nvSpPr>
        <p:spPr/>
        <p:txBody>
          <a:bodyPr/>
          <a:lstStyle/>
          <a:p>
            <a:pPr algn="r"/>
            <a:r>
              <a:rPr lang="ar-SA" dirty="0"/>
              <a:t>الفصل الخامس</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أولا : الباب :الخامس عشر</a:t>
            </a:r>
            <a:endParaRPr lang="en-US"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602737873"/>
              </p:ext>
            </p:extLst>
          </p:nvPr>
        </p:nvGraphicFramePr>
        <p:xfrm>
          <a:off x="609600" y="2204864"/>
          <a:ext cx="7706816" cy="3837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رابط كسهم مستقيم 6"/>
          <p:cNvCxnSpPr>
            <a:cxnSpLocks/>
          </p:cNvCxnSpPr>
          <p:nvPr/>
        </p:nvCxnSpPr>
        <p:spPr>
          <a:xfrm>
            <a:off x="5589804" y="2996952"/>
            <a:ext cx="99842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الباب السادس عشر</a:t>
            </a:r>
            <a:endParaRPr lang="en-US" dirty="0"/>
          </a:p>
        </p:txBody>
      </p:sp>
      <p:sp>
        <p:nvSpPr>
          <p:cNvPr id="3" name="عنصر نائب للمحتوى 2"/>
          <p:cNvSpPr>
            <a:spLocks noGrp="1"/>
          </p:cNvSpPr>
          <p:nvPr>
            <p:ph idx="1"/>
          </p:nvPr>
        </p:nvSpPr>
        <p:spPr/>
        <p:txBody>
          <a:bodyPr/>
          <a:lstStyle/>
          <a:p>
            <a:pPr algn="r" rtl="1"/>
            <a:r>
              <a:rPr lang="ar-EG" dirty="0">
                <a:cs typeface="+mj-cs"/>
              </a:rPr>
              <a:t>بعنوان:</a:t>
            </a:r>
            <a:endParaRPr lang="ar-SA" dirty="0">
              <a:cs typeface="+mj-cs"/>
            </a:endParaRPr>
          </a:p>
          <a:p>
            <a:pPr algn="r" rtl="1"/>
            <a:r>
              <a:rPr lang="ar-SA" sz="5400" dirty="0">
                <a:solidFill>
                  <a:schemeClr val="accent1">
                    <a:lumMod val="60000"/>
                    <a:lumOff val="40000"/>
                  </a:schemeClr>
                </a:solidFill>
                <a:cs typeface="+mj-cs"/>
              </a:rPr>
              <a:t>”فصول نافعة في تربية ال</a:t>
            </a:r>
            <a:r>
              <a:rPr lang="ar-EG" sz="5400" dirty="0">
                <a:solidFill>
                  <a:schemeClr val="accent1">
                    <a:lumMod val="60000"/>
                    <a:lumOff val="40000"/>
                  </a:schemeClr>
                </a:solidFill>
                <a:cs typeface="+mj-cs"/>
              </a:rPr>
              <a:t>أ</a:t>
            </a:r>
            <a:r>
              <a:rPr lang="ar-SA" sz="5400" dirty="0">
                <a:solidFill>
                  <a:schemeClr val="accent1">
                    <a:lumMod val="60000"/>
                    <a:lumOff val="40000"/>
                  </a:schemeClr>
                </a:solidFill>
                <a:cs typeface="+mj-cs"/>
              </a:rPr>
              <a:t>طفال ت</a:t>
            </a:r>
            <a:r>
              <a:rPr lang="ar-EG" sz="5400" dirty="0">
                <a:solidFill>
                  <a:schemeClr val="accent1">
                    <a:lumMod val="60000"/>
                    <a:lumOff val="40000"/>
                  </a:schemeClr>
                </a:solidFill>
                <a:cs typeface="+mj-cs"/>
              </a:rPr>
              <a:t>ٌ</a:t>
            </a:r>
            <a:r>
              <a:rPr lang="ar-SA" sz="5400" dirty="0">
                <a:solidFill>
                  <a:schemeClr val="accent1">
                    <a:lumMod val="60000"/>
                    <a:lumOff val="40000"/>
                  </a:schemeClr>
                </a:solidFill>
                <a:cs typeface="+mj-cs"/>
              </a:rPr>
              <a:t>حمد عواقبها عند الك</a:t>
            </a:r>
            <a:r>
              <a:rPr lang="ar-EG" sz="5400" dirty="0">
                <a:solidFill>
                  <a:schemeClr val="accent1">
                    <a:lumMod val="60000"/>
                    <a:lumOff val="40000"/>
                  </a:schemeClr>
                </a:solidFill>
                <a:cs typeface="+mj-cs"/>
              </a:rPr>
              <a:t>ِ</a:t>
            </a:r>
            <a:r>
              <a:rPr lang="ar-SA" sz="5400" dirty="0">
                <a:solidFill>
                  <a:schemeClr val="accent1">
                    <a:lumMod val="60000"/>
                    <a:lumOff val="40000"/>
                  </a:schemeClr>
                </a:solidFill>
                <a:cs typeface="+mj-cs"/>
              </a:rPr>
              <a:t>بار</a:t>
            </a:r>
            <a:endParaRPr lang="en-US" sz="5400" dirty="0">
              <a:solidFill>
                <a:schemeClr val="accent1">
                  <a:lumMod val="60000"/>
                  <a:lumOff val="40000"/>
                </a:schemeClr>
              </a:solidFill>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784976" cy="1320800"/>
          </a:xfrm>
        </p:spPr>
        <p:txBody>
          <a:bodyPr>
            <a:noAutofit/>
          </a:bodyPr>
          <a:lstStyle/>
          <a:p>
            <a:pPr algn="r" rtl="1"/>
            <a:r>
              <a:rPr lang="ar-SA" sz="4400" b="1" dirty="0"/>
              <a:t>فصل </a:t>
            </a:r>
            <a:r>
              <a:rPr lang="ar-EG" sz="4400" b="1" dirty="0"/>
              <a:t>عن </a:t>
            </a:r>
            <a:r>
              <a:rPr lang="ar-SA" sz="4400" b="1" dirty="0"/>
              <a:t>استرضاع المولود(</a:t>
            </a:r>
            <a:r>
              <a:rPr lang="ar-EG" sz="4400" b="1" dirty="0"/>
              <a:t>ك</a:t>
            </a:r>
            <a:r>
              <a:rPr lang="ar-SA" sz="4400" b="1" dirty="0"/>
              <a:t>نواة للتربية الجسمية)</a:t>
            </a:r>
            <a:endParaRPr lang="en-US" sz="4400" b="1" dirty="0"/>
          </a:p>
        </p:txBody>
      </p:sp>
      <p:sp>
        <p:nvSpPr>
          <p:cNvPr id="3" name="عنصر نائب للمحتوى 2"/>
          <p:cNvSpPr>
            <a:spLocks noGrp="1"/>
          </p:cNvSpPr>
          <p:nvPr>
            <p:ph idx="1"/>
          </p:nvPr>
        </p:nvSpPr>
        <p:spPr>
          <a:xfrm>
            <a:off x="3419872" y="2000272"/>
            <a:ext cx="4892080" cy="4572000"/>
          </a:xfrm>
          <a:no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r" rtl="1"/>
            <a:r>
              <a:rPr lang="ar-EG" sz="5400" dirty="0">
                <a:solidFill>
                  <a:schemeClr val="tx1"/>
                </a:solidFill>
              </a:rPr>
              <a:t>إ</a:t>
            </a:r>
            <a:r>
              <a:rPr lang="ar-SA" sz="5400" dirty="0">
                <a:solidFill>
                  <a:schemeClr val="tx1"/>
                </a:solidFill>
              </a:rPr>
              <a:t>رجاء الطفل لمن ترضعه في اليومين أو الثلاث الاولى.</a:t>
            </a:r>
          </a:p>
          <a:p>
            <a:pPr algn="r" rtl="1"/>
            <a:r>
              <a:rPr lang="ar-SA" sz="5400" dirty="0">
                <a:solidFill>
                  <a:schemeClr val="tx1"/>
                </a:solidFill>
              </a:rPr>
              <a:t>يستدل بان الرسول (ص</a:t>
            </a:r>
            <a:r>
              <a:rPr lang="ar-EG" sz="5400" dirty="0" err="1">
                <a:solidFill>
                  <a:schemeClr val="tx1"/>
                </a:solidFill>
              </a:rPr>
              <a:t>لى</a:t>
            </a:r>
            <a:r>
              <a:rPr lang="ar-EG" sz="5400" dirty="0">
                <a:solidFill>
                  <a:schemeClr val="tx1"/>
                </a:solidFill>
              </a:rPr>
              <a:t> الله عليه وسلم</a:t>
            </a:r>
            <a:r>
              <a:rPr lang="ar-SA" sz="5400" dirty="0">
                <a:solidFill>
                  <a:schemeClr val="tx1"/>
                </a:solidFill>
              </a:rPr>
              <a:t>) استرضع في بني سعد</a:t>
            </a:r>
            <a:endParaRPr lang="en-US" sz="5400" dirty="0">
              <a:solidFill>
                <a:schemeClr val="tx1"/>
              </a:solidFill>
            </a:endParaRPr>
          </a:p>
        </p:txBody>
      </p:sp>
      <p:pic>
        <p:nvPicPr>
          <p:cNvPr id="4" name="صورة 3">
            <a:extLst>
              <a:ext uri="{FF2B5EF4-FFF2-40B4-BE49-F238E27FC236}">
                <a16:creationId xmlns:a16="http://schemas.microsoft.com/office/drawing/2014/main" id="{124610B8-19C9-44A7-B285-B6D317340C30}"/>
              </a:ext>
            </a:extLst>
          </p:cNvPr>
          <p:cNvPicPr>
            <a:picLocks noChangeAspect="1"/>
          </p:cNvPicPr>
          <p:nvPr/>
        </p:nvPicPr>
        <p:blipFill>
          <a:blip r:embed="rId2"/>
          <a:stretch>
            <a:fillRect/>
          </a:stretch>
        </p:blipFill>
        <p:spPr>
          <a:xfrm>
            <a:off x="0" y="908720"/>
            <a:ext cx="3419872" cy="5663552"/>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716017" y="609600"/>
            <a:ext cx="4043456" cy="1320800"/>
          </a:xfrm>
        </p:spPr>
        <p:txBody>
          <a:bodyPr>
            <a:normAutofit fontScale="90000"/>
          </a:bodyPr>
          <a:lstStyle/>
          <a:p>
            <a:pPr algn="r" rtl="1"/>
            <a:r>
              <a:rPr lang="ar-EG" sz="4000" b="1" dirty="0"/>
              <a:t>حول حمل الرضيع هل محبب أم لا</a:t>
            </a:r>
            <a:endParaRPr lang="en-US" sz="4000" b="1" dirty="0"/>
          </a:p>
        </p:txBody>
      </p:sp>
      <p:sp>
        <p:nvSpPr>
          <p:cNvPr id="3" name="عنصر نائب للمحتوى 2"/>
          <p:cNvSpPr>
            <a:spLocks noGrp="1"/>
          </p:cNvSpPr>
          <p:nvPr>
            <p:ph idx="1"/>
          </p:nvPr>
        </p:nvSpPr>
        <p:spPr>
          <a:xfrm>
            <a:off x="4427984" y="2160590"/>
            <a:ext cx="3744416" cy="4087810"/>
          </a:xfrm>
          <a:no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r" rtl="1"/>
            <a:r>
              <a:rPr lang="ar-SA" sz="4800" dirty="0">
                <a:solidFill>
                  <a:schemeClr val="tx1"/>
                </a:solidFill>
              </a:rPr>
              <a:t>عدم حمل الطفل في الشهور (3) ال</a:t>
            </a:r>
            <a:r>
              <a:rPr lang="ar-EG" sz="4800" dirty="0">
                <a:solidFill>
                  <a:schemeClr val="tx1"/>
                </a:solidFill>
              </a:rPr>
              <a:t>أ</a:t>
            </a:r>
            <a:r>
              <a:rPr lang="ar-SA" sz="4800" dirty="0">
                <a:solidFill>
                  <a:schemeClr val="tx1"/>
                </a:solidFill>
              </a:rPr>
              <a:t>ولى</a:t>
            </a:r>
          </a:p>
          <a:p>
            <a:pPr algn="r" rtl="1"/>
            <a:r>
              <a:rPr lang="ar-SA" sz="4800" dirty="0">
                <a:solidFill>
                  <a:schemeClr val="tx1"/>
                </a:solidFill>
              </a:rPr>
              <a:t> لضعف </a:t>
            </a:r>
            <a:r>
              <a:rPr lang="ar-EG" sz="4800" dirty="0">
                <a:solidFill>
                  <a:schemeClr val="tx1"/>
                </a:solidFill>
              </a:rPr>
              <a:t>أ</a:t>
            </a:r>
            <a:r>
              <a:rPr lang="ar-SA" sz="4800" dirty="0">
                <a:solidFill>
                  <a:schemeClr val="tx1"/>
                </a:solidFill>
              </a:rPr>
              <a:t>بدانهم.</a:t>
            </a:r>
          </a:p>
          <a:p>
            <a:pPr algn="r" rtl="1"/>
            <a:r>
              <a:rPr lang="ar-SA" sz="4800" dirty="0">
                <a:solidFill>
                  <a:schemeClr val="tx1"/>
                </a:solidFill>
              </a:rPr>
              <a:t>و</a:t>
            </a:r>
            <a:r>
              <a:rPr lang="ar-EG" sz="4800" dirty="0">
                <a:solidFill>
                  <a:schemeClr val="tx1"/>
                </a:solidFill>
              </a:rPr>
              <a:t>أ</a:t>
            </a:r>
            <a:r>
              <a:rPr lang="ar-SA" sz="4800" dirty="0" err="1">
                <a:solidFill>
                  <a:schemeClr val="tx1"/>
                </a:solidFill>
              </a:rPr>
              <a:t>يضا</a:t>
            </a:r>
            <a:r>
              <a:rPr lang="ar-SA" sz="4800" dirty="0">
                <a:solidFill>
                  <a:schemeClr val="tx1"/>
                </a:solidFill>
              </a:rPr>
              <a:t> حتى لا يعتاد هذا.</a:t>
            </a:r>
            <a:endParaRPr lang="en-US" sz="4800" dirty="0">
              <a:solidFill>
                <a:schemeClr val="tx1"/>
              </a:solidFill>
            </a:endParaRPr>
          </a:p>
        </p:txBody>
      </p:sp>
      <p:pic>
        <p:nvPicPr>
          <p:cNvPr id="4" name="صورة 3">
            <a:extLst>
              <a:ext uri="{FF2B5EF4-FFF2-40B4-BE49-F238E27FC236}">
                <a16:creationId xmlns:a16="http://schemas.microsoft.com/office/drawing/2014/main" id="{2D7A9540-F8A9-4F19-81F7-1C754CB74ADF}"/>
              </a:ext>
            </a:extLst>
          </p:cNvPr>
          <p:cNvPicPr>
            <a:picLocks noChangeAspect="1"/>
          </p:cNvPicPr>
          <p:nvPr/>
        </p:nvPicPr>
        <p:blipFill>
          <a:blip r:embed="rId2"/>
          <a:stretch>
            <a:fillRect/>
          </a:stretch>
        </p:blipFill>
        <p:spPr>
          <a:xfrm>
            <a:off x="467545" y="476672"/>
            <a:ext cx="3960440" cy="577172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82600" y="816638"/>
            <a:ext cx="2525519" cy="5224724"/>
          </a:xfrm>
        </p:spPr>
        <p:txBody>
          <a:bodyPr anchor="ctr">
            <a:normAutofit/>
          </a:bodyPr>
          <a:lstStyle/>
          <a:p>
            <a:pPr rtl="1"/>
            <a:r>
              <a:rPr lang="ar-EG" dirty="0"/>
              <a:t>في غذاء الطفل</a:t>
            </a:r>
            <a:endParaRPr lang="en-US" dirty="0"/>
          </a:p>
        </p:txBody>
      </p:sp>
      <p:sp>
        <p:nvSpPr>
          <p:cNvPr id="3" name="عنصر نائب للمحتوى 2"/>
          <p:cNvSpPr>
            <a:spLocks noGrp="1"/>
          </p:cNvSpPr>
          <p:nvPr>
            <p:ph idx="1"/>
          </p:nvPr>
        </p:nvSpPr>
        <p:spPr>
          <a:xfrm>
            <a:off x="3490721" y="816638"/>
            <a:ext cx="3464779" cy="5224724"/>
          </a:xfrm>
        </p:spPr>
        <p:style>
          <a:lnRef idx="1">
            <a:schemeClr val="accent1"/>
          </a:lnRef>
          <a:fillRef idx="2">
            <a:schemeClr val="accent1"/>
          </a:fillRef>
          <a:effectRef idx="1">
            <a:schemeClr val="accent1"/>
          </a:effectRef>
          <a:fontRef idx="minor">
            <a:schemeClr val="dk1"/>
          </a:fontRef>
        </p:style>
        <p:txBody>
          <a:bodyPr anchor="ctr">
            <a:normAutofit/>
          </a:bodyPr>
          <a:lstStyle/>
          <a:p>
            <a:pPr rtl="1"/>
            <a:r>
              <a:rPr lang="ar-SA" sz="3200"/>
              <a:t>اعتماد الطفل على اللبن فقط كغذاء حتى نبات </a:t>
            </a:r>
            <a:r>
              <a:rPr lang="ar-EG" sz="3200"/>
              <a:t>أ</a:t>
            </a:r>
            <a:r>
              <a:rPr lang="ar-SA" sz="3200"/>
              <a:t>سنانه نظرا لضعف معد</a:t>
            </a:r>
            <a:r>
              <a:rPr lang="ar-EG" sz="3200"/>
              <a:t>ته</a:t>
            </a:r>
            <a:r>
              <a:rPr lang="ar-SA" sz="3200"/>
              <a:t>.</a:t>
            </a:r>
          </a:p>
          <a:p>
            <a:pPr rtl="1"/>
            <a:endParaRPr lang="en-US"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الفصل التالي</a:t>
            </a:r>
            <a:r>
              <a:rPr lang="ar-EG" dirty="0"/>
              <a:t> عن :</a:t>
            </a:r>
            <a:endParaRPr lang="en-US" dirty="0"/>
          </a:p>
        </p:txBody>
      </p:sp>
      <p:sp>
        <p:nvSpPr>
          <p:cNvPr id="3" name="عنصر نائب للمحتوى 2"/>
          <p:cNvSpPr>
            <a:spLocks noGrp="1"/>
          </p:cNvSpPr>
          <p:nvPr>
            <p:ph idx="1"/>
          </p:nvPr>
        </p:nvSpPr>
        <p:spPr>
          <a:noFill/>
        </p:spPr>
        <p:style>
          <a:lnRef idx="1">
            <a:schemeClr val="accent1"/>
          </a:lnRef>
          <a:fillRef idx="2">
            <a:schemeClr val="accent1"/>
          </a:fillRef>
          <a:effectRef idx="1">
            <a:schemeClr val="accent1"/>
          </a:effectRef>
          <a:fontRef idx="minor">
            <a:schemeClr val="dk1"/>
          </a:fontRef>
        </p:style>
        <p:txBody>
          <a:bodyPr>
            <a:normAutofit/>
          </a:bodyPr>
          <a:lstStyle/>
          <a:p>
            <a:pPr algn="r" rtl="1"/>
            <a:r>
              <a:rPr lang="ar-SA" sz="7200" dirty="0">
                <a:solidFill>
                  <a:schemeClr val="tx1"/>
                </a:solidFill>
              </a:rPr>
              <a:t>التدرج في تقديم الطعام عند الفطام</a:t>
            </a:r>
            <a:endParaRPr lang="en-US" sz="7200"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39476" y="4473227"/>
            <a:ext cx="6216024" cy="1096648"/>
          </a:xfrm>
        </p:spPr>
        <p:txBody>
          <a:bodyPr vert="horz" lIns="91440" tIns="45720" rIns="91440" bIns="45720" rtlCol="0" anchor="b">
            <a:normAutofit/>
          </a:bodyPr>
          <a:lstStyle/>
          <a:p>
            <a:pPr algn="r"/>
            <a:r>
              <a:rPr lang="en-US" sz="4200" dirty="0" err="1"/>
              <a:t>عن</a:t>
            </a:r>
            <a:r>
              <a:rPr lang="en-US" sz="4200" dirty="0"/>
              <a:t> </a:t>
            </a:r>
            <a:r>
              <a:rPr lang="ar-EG" sz="4200" dirty="0"/>
              <a:t>تهيئة الطفل</a:t>
            </a:r>
            <a:r>
              <a:rPr lang="en-US" sz="4200" dirty="0"/>
              <a:t> </a:t>
            </a:r>
            <a:r>
              <a:rPr lang="ar-EG" sz="4200" dirty="0"/>
              <a:t>للكلام</a:t>
            </a:r>
            <a:endParaRPr lang="en-US" sz="4200" dirty="0"/>
          </a:p>
        </p:txBody>
      </p:sp>
      <p:sp>
        <p:nvSpPr>
          <p:cNvPr id="3" name="عنصر نائب للمحتوى 2"/>
          <p:cNvSpPr>
            <a:spLocks noGrp="1"/>
          </p:cNvSpPr>
          <p:nvPr>
            <p:ph idx="1"/>
          </p:nvPr>
        </p:nvSpPr>
        <p:spPr>
          <a:xfrm>
            <a:off x="739476" y="5569874"/>
            <a:ext cx="6216024" cy="701677"/>
          </a:xfr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0" indent="0" rtl="0">
              <a:buNone/>
            </a:pPr>
            <a:r>
              <a:rPr lang="en-US" b="1" dirty="0" err="1">
                <a:solidFill>
                  <a:schemeClr val="tx1">
                    <a:lumMod val="50000"/>
                    <a:lumOff val="50000"/>
                  </a:schemeClr>
                </a:solidFill>
              </a:rPr>
              <a:t>يدلك</a:t>
            </a:r>
            <a:r>
              <a:rPr lang="en-US" b="1" dirty="0">
                <a:solidFill>
                  <a:schemeClr val="tx1">
                    <a:lumMod val="50000"/>
                    <a:lumOff val="50000"/>
                  </a:schemeClr>
                </a:solidFill>
              </a:rPr>
              <a:t> </a:t>
            </a:r>
            <a:r>
              <a:rPr lang="en-US" b="1" dirty="0" err="1">
                <a:solidFill>
                  <a:schemeClr val="tx1">
                    <a:lumMod val="50000"/>
                    <a:lumOff val="50000"/>
                  </a:schemeClr>
                </a:solidFill>
              </a:rPr>
              <a:t>لسان</a:t>
            </a:r>
            <a:r>
              <a:rPr lang="en-US" b="1" dirty="0">
                <a:solidFill>
                  <a:schemeClr val="tx1">
                    <a:lumMod val="50000"/>
                    <a:lumOff val="50000"/>
                  </a:schemeClr>
                </a:solidFill>
              </a:rPr>
              <a:t> </a:t>
            </a:r>
            <a:r>
              <a:rPr lang="en-US" b="1" dirty="0" err="1">
                <a:solidFill>
                  <a:schemeClr val="tx1">
                    <a:lumMod val="50000"/>
                    <a:lumOff val="50000"/>
                  </a:schemeClr>
                </a:solidFill>
              </a:rPr>
              <a:t>الطفل</a:t>
            </a:r>
            <a:r>
              <a:rPr lang="en-US" b="1" dirty="0">
                <a:solidFill>
                  <a:schemeClr val="tx1">
                    <a:lumMod val="50000"/>
                    <a:lumOff val="50000"/>
                  </a:schemeClr>
                </a:solidFill>
              </a:rPr>
              <a:t> </a:t>
            </a:r>
            <a:r>
              <a:rPr lang="en-US" b="1" dirty="0" err="1">
                <a:solidFill>
                  <a:schemeClr val="tx1">
                    <a:lumMod val="50000"/>
                    <a:lumOff val="50000"/>
                  </a:schemeClr>
                </a:solidFill>
              </a:rPr>
              <a:t>بالعسل</a:t>
            </a:r>
            <a:r>
              <a:rPr lang="en-US" b="1" dirty="0">
                <a:solidFill>
                  <a:schemeClr val="tx1">
                    <a:lumMod val="50000"/>
                    <a:lumOff val="50000"/>
                  </a:schemeClr>
                </a:solidFill>
              </a:rPr>
              <a:t> </a:t>
            </a:r>
            <a:r>
              <a:rPr lang="en-US" b="1" dirty="0" err="1">
                <a:solidFill>
                  <a:schemeClr val="tx1">
                    <a:lumMod val="50000"/>
                    <a:lumOff val="50000"/>
                  </a:schemeClr>
                </a:solidFill>
              </a:rPr>
              <a:t>والملح</a:t>
            </a:r>
            <a:r>
              <a:rPr lang="en-US" b="1" dirty="0">
                <a:solidFill>
                  <a:schemeClr val="tx1">
                    <a:lumMod val="50000"/>
                    <a:lumOff val="50000"/>
                  </a:schemeClr>
                </a:solidFill>
              </a:rPr>
              <a:t> </a:t>
            </a:r>
            <a:r>
              <a:rPr lang="en-US" b="1" dirty="0" err="1">
                <a:solidFill>
                  <a:schemeClr val="tx1">
                    <a:lumMod val="50000"/>
                    <a:lumOff val="50000"/>
                  </a:schemeClr>
                </a:solidFill>
              </a:rPr>
              <a:t>لأنهما</a:t>
            </a:r>
            <a:r>
              <a:rPr lang="en-US" b="1" dirty="0">
                <a:solidFill>
                  <a:schemeClr val="tx1">
                    <a:lumMod val="50000"/>
                    <a:lumOff val="50000"/>
                  </a:schemeClr>
                </a:solidFill>
              </a:rPr>
              <a:t> </a:t>
            </a:r>
            <a:r>
              <a:rPr lang="en-US" b="1" dirty="0" err="1">
                <a:solidFill>
                  <a:schemeClr val="tx1">
                    <a:lumMod val="50000"/>
                    <a:lumOff val="50000"/>
                  </a:schemeClr>
                </a:solidFill>
              </a:rPr>
              <a:t>يزيلا</a:t>
            </a:r>
            <a:r>
              <a:rPr lang="en-US" b="1" dirty="0">
                <a:solidFill>
                  <a:schemeClr val="tx1">
                    <a:lumMod val="50000"/>
                    <a:lumOff val="50000"/>
                  </a:schemeClr>
                </a:solidFill>
              </a:rPr>
              <a:t> </a:t>
            </a:r>
            <a:r>
              <a:rPr lang="en-US" b="1" dirty="0" err="1">
                <a:solidFill>
                  <a:schemeClr val="tx1">
                    <a:lumMod val="50000"/>
                    <a:lumOff val="50000"/>
                  </a:schemeClr>
                </a:solidFill>
              </a:rPr>
              <a:t>الرطوبات</a:t>
            </a:r>
            <a:r>
              <a:rPr lang="en-US" b="1" dirty="0">
                <a:solidFill>
                  <a:schemeClr val="tx1">
                    <a:lumMod val="50000"/>
                    <a:lumOff val="50000"/>
                  </a:schemeClr>
                </a:solidFill>
              </a:rPr>
              <a:t> </a:t>
            </a:r>
            <a:r>
              <a:rPr lang="en-US" b="1" dirty="0" err="1">
                <a:solidFill>
                  <a:schemeClr val="tx1">
                    <a:lumMod val="50000"/>
                    <a:lumOff val="50000"/>
                  </a:schemeClr>
                </a:solidFill>
              </a:rPr>
              <a:t>الثقيلة</a:t>
            </a:r>
            <a:r>
              <a:rPr lang="en-US" b="1" dirty="0">
                <a:solidFill>
                  <a:schemeClr val="tx1">
                    <a:lumMod val="50000"/>
                    <a:lumOff val="50000"/>
                  </a:schemeClr>
                </a:solidFill>
              </a:rPr>
              <a:t> </a:t>
            </a:r>
            <a:r>
              <a:rPr lang="en-US" b="1" dirty="0" err="1">
                <a:solidFill>
                  <a:schemeClr val="tx1">
                    <a:lumMod val="50000"/>
                    <a:lumOff val="50000"/>
                  </a:schemeClr>
                </a:solidFill>
              </a:rPr>
              <a:t>المانعة</a:t>
            </a:r>
            <a:r>
              <a:rPr lang="en-US" b="1" dirty="0">
                <a:solidFill>
                  <a:schemeClr val="tx1">
                    <a:lumMod val="50000"/>
                    <a:lumOff val="50000"/>
                  </a:schemeClr>
                </a:solidFill>
              </a:rPr>
              <a:t> </a:t>
            </a:r>
            <a:r>
              <a:rPr lang="en-US" b="1" dirty="0" err="1">
                <a:solidFill>
                  <a:schemeClr val="tx1">
                    <a:lumMod val="50000"/>
                    <a:lumOff val="50000"/>
                  </a:schemeClr>
                </a:solidFill>
              </a:rPr>
              <a:t>للكلام</a:t>
            </a:r>
            <a:r>
              <a:rPr lang="en-US" b="1" dirty="0">
                <a:solidFill>
                  <a:schemeClr val="tx1">
                    <a:lumMod val="50000"/>
                    <a:lumOff val="50000"/>
                  </a:schemeClr>
                </a:solidFill>
              </a:rPr>
              <a:t>.</a:t>
            </a:r>
          </a:p>
        </p:txBody>
      </p:sp>
      <p:pic>
        <p:nvPicPr>
          <p:cNvPr id="4" name="صورة 3">
            <a:extLst>
              <a:ext uri="{FF2B5EF4-FFF2-40B4-BE49-F238E27FC236}">
                <a16:creationId xmlns:a16="http://schemas.microsoft.com/office/drawing/2014/main" id="{3E12F2C5-8755-4918-8134-24BE7847E1FA}"/>
              </a:ext>
            </a:extLst>
          </p:cNvPr>
          <p:cNvPicPr>
            <a:picLocks noChangeAspect="1"/>
          </p:cNvPicPr>
          <p:nvPr/>
        </p:nvPicPr>
        <p:blipFill rotWithShape="1">
          <a:blip r:embed="rId2"/>
          <a:srcRect t="9881" b="9883"/>
          <a:stretch/>
        </p:blipFill>
        <p:spPr>
          <a:xfrm>
            <a:off x="508000" y="508726"/>
            <a:ext cx="6206002"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الفصل التالي: تعليم الكلام</a:t>
            </a:r>
            <a:endParaRPr lang="en-US" dirty="0"/>
          </a:p>
        </p:txBody>
      </p:sp>
      <p:sp>
        <p:nvSpPr>
          <p:cNvPr id="3" name="عنصر نائب للمحتوى 2"/>
          <p:cNvSpPr>
            <a:spLocks noGrp="1"/>
          </p:cNvSpPr>
          <p:nvPr>
            <p:ph idx="1"/>
          </p:nvPr>
        </p:nvSpPr>
        <p:spPr>
          <a:xfrm>
            <a:off x="609599" y="2060848"/>
            <a:ext cx="4970513" cy="3980515"/>
          </a:xfrm>
          <a:no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r" rtl="1"/>
            <a:r>
              <a:rPr lang="ar-SA" sz="4000" dirty="0">
                <a:solidFill>
                  <a:schemeClr val="tx1"/>
                </a:solidFill>
              </a:rPr>
              <a:t>تعليم الكلام يبدأ </a:t>
            </a:r>
            <a:r>
              <a:rPr lang="ar-SA" sz="4000" dirty="0" err="1">
                <a:solidFill>
                  <a:schemeClr val="tx1"/>
                </a:solidFill>
              </a:rPr>
              <a:t>بـ</a:t>
            </a:r>
            <a:r>
              <a:rPr lang="ar-SA" sz="4000" dirty="0">
                <a:solidFill>
                  <a:schemeClr val="tx1"/>
                </a:solidFill>
              </a:rPr>
              <a:t>:</a:t>
            </a:r>
          </a:p>
          <a:p>
            <a:pPr algn="r" rtl="1"/>
            <a:r>
              <a:rPr lang="ar-SA" sz="4000" dirty="0">
                <a:solidFill>
                  <a:schemeClr val="tx1"/>
                </a:solidFill>
              </a:rPr>
              <a:t>تلقين لا اله </a:t>
            </a:r>
            <a:r>
              <a:rPr lang="ar-SA" sz="4000" dirty="0" err="1">
                <a:solidFill>
                  <a:schemeClr val="tx1"/>
                </a:solidFill>
              </a:rPr>
              <a:t>الا</a:t>
            </a:r>
            <a:r>
              <a:rPr lang="ar-SA" sz="4000" dirty="0">
                <a:solidFill>
                  <a:schemeClr val="tx1"/>
                </a:solidFill>
              </a:rPr>
              <a:t> الله محمد رسول الله حتى يتعلم معرفة الله من صغره.</a:t>
            </a:r>
          </a:p>
          <a:p>
            <a:pPr algn="r" rtl="1"/>
            <a:r>
              <a:rPr lang="ar-SA" sz="4000" dirty="0">
                <a:solidFill>
                  <a:schemeClr val="tx1"/>
                </a:solidFill>
              </a:rPr>
              <a:t>تسمية الطفل اسم حسن </a:t>
            </a:r>
            <a:r>
              <a:rPr lang="ar-SA" sz="4000" dirty="0" err="1">
                <a:solidFill>
                  <a:schemeClr val="tx1"/>
                </a:solidFill>
              </a:rPr>
              <a:t>افضلها</a:t>
            </a:r>
            <a:r>
              <a:rPr lang="ar-SA" sz="4000" dirty="0">
                <a:solidFill>
                  <a:schemeClr val="tx1"/>
                </a:solidFill>
              </a:rPr>
              <a:t> ما عبد.</a:t>
            </a:r>
          </a:p>
          <a:p>
            <a:pPr algn="r" rtl="1"/>
            <a:endParaRPr lang="en-US" sz="4000" dirty="0">
              <a:solidFill>
                <a:schemeClr val="tx1"/>
              </a:solidFill>
            </a:endParaRPr>
          </a:p>
        </p:txBody>
      </p:sp>
      <p:pic>
        <p:nvPicPr>
          <p:cNvPr id="4" name="صورة 3">
            <a:extLst>
              <a:ext uri="{FF2B5EF4-FFF2-40B4-BE49-F238E27FC236}">
                <a16:creationId xmlns:a16="http://schemas.microsoft.com/office/drawing/2014/main" id="{679FF83B-277B-4926-89F9-D81431E99486}"/>
              </a:ext>
            </a:extLst>
          </p:cNvPr>
          <p:cNvPicPr>
            <a:picLocks noChangeAspect="1"/>
          </p:cNvPicPr>
          <p:nvPr/>
        </p:nvPicPr>
        <p:blipFill>
          <a:blip r:embed="rId2"/>
          <a:stretch>
            <a:fillRect/>
          </a:stretch>
        </p:blipFill>
        <p:spPr>
          <a:xfrm>
            <a:off x="5724128" y="2060847"/>
            <a:ext cx="3168352" cy="398051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60591" y="188640"/>
            <a:ext cx="6347713" cy="1320800"/>
          </a:xfrm>
        </p:spPr>
        <p:txBody>
          <a:bodyPr/>
          <a:lstStyle/>
          <a:p>
            <a:pPr algn="r" rtl="1"/>
            <a:r>
              <a:rPr lang="ar-SA" dirty="0"/>
              <a:t>الفصل التالي: نبات ال</a:t>
            </a:r>
            <a:r>
              <a:rPr lang="ar-EG" dirty="0"/>
              <a:t>أ</a:t>
            </a:r>
            <a:r>
              <a:rPr lang="ar-SA" dirty="0"/>
              <a:t>سنان</a:t>
            </a:r>
            <a:endParaRPr lang="en-US" dirty="0"/>
          </a:p>
        </p:txBody>
      </p:sp>
      <p:sp>
        <p:nvSpPr>
          <p:cNvPr id="3" name="عنصر نائب للمحتوى 2"/>
          <p:cNvSpPr>
            <a:spLocks noGrp="1"/>
          </p:cNvSpPr>
          <p:nvPr>
            <p:ph idx="1"/>
          </p:nvPr>
        </p:nvSpPr>
        <p:spPr>
          <a:xfrm>
            <a:off x="3923928" y="1124744"/>
            <a:ext cx="4824536" cy="4968552"/>
          </a:xfrm>
          <a:noFill/>
        </p:spPr>
        <p:style>
          <a:lnRef idx="1">
            <a:schemeClr val="accent1"/>
          </a:lnRef>
          <a:fillRef idx="2">
            <a:schemeClr val="accent1"/>
          </a:fillRef>
          <a:effectRef idx="1">
            <a:schemeClr val="accent1"/>
          </a:effectRef>
          <a:fontRef idx="minor">
            <a:schemeClr val="dk1"/>
          </a:fontRef>
        </p:style>
        <p:txBody>
          <a:bodyPr>
            <a:noAutofit/>
          </a:bodyPr>
          <a:lstStyle/>
          <a:p>
            <a:pPr algn="r" rtl="1"/>
            <a:r>
              <a:rPr lang="ar-SA" sz="2400" dirty="0">
                <a:solidFill>
                  <a:schemeClr val="tx1"/>
                </a:solidFill>
              </a:rPr>
              <a:t>نبات ال</a:t>
            </a:r>
            <a:r>
              <a:rPr lang="ar-EG" sz="2400" dirty="0">
                <a:solidFill>
                  <a:schemeClr val="tx1"/>
                </a:solidFill>
              </a:rPr>
              <a:t>أ</a:t>
            </a:r>
            <a:r>
              <a:rPr lang="ar-SA" sz="2400" dirty="0">
                <a:solidFill>
                  <a:schemeClr val="tx1"/>
                </a:solidFill>
              </a:rPr>
              <a:t>سنان:</a:t>
            </a:r>
          </a:p>
          <a:p>
            <a:pPr algn="r" rtl="1"/>
            <a:r>
              <a:rPr lang="ar-SA" sz="2400" dirty="0">
                <a:solidFill>
                  <a:schemeClr val="tx1"/>
                </a:solidFill>
              </a:rPr>
              <a:t>1- دلك اللثة كل يوم بالزبد والسمن</a:t>
            </a:r>
          </a:p>
          <a:p>
            <a:pPr algn="r" rtl="1"/>
            <a:r>
              <a:rPr lang="ar-SA" sz="2400" dirty="0">
                <a:solidFill>
                  <a:schemeClr val="tx1"/>
                </a:solidFill>
              </a:rPr>
              <a:t>2- </a:t>
            </a:r>
            <a:r>
              <a:rPr lang="ar-EG" sz="2400" dirty="0">
                <a:solidFill>
                  <a:schemeClr val="tx1"/>
                </a:solidFill>
              </a:rPr>
              <a:t> </a:t>
            </a:r>
            <a:r>
              <a:rPr lang="ar-SA" sz="2400" dirty="0">
                <a:solidFill>
                  <a:schemeClr val="tx1"/>
                </a:solidFill>
              </a:rPr>
              <a:t>يعصب الطفل بعصابة :كمون، وكرفس، وينسون للتغلب على سلبيات في سلوكيات الطفل من هياج وبكاء والقي والحميات</a:t>
            </a:r>
          </a:p>
          <a:p>
            <a:pPr algn="r" rtl="1"/>
            <a:r>
              <a:rPr lang="ar-SA" sz="2400" dirty="0">
                <a:solidFill>
                  <a:schemeClr val="tx1"/>
                </a:solidFill>
              </a:rPr>
              <a:t>3- تجنيب المرضع</a:t>
            </a:r>
            <a:r>
              <a:rPr lang="ar-EG" sz="2400" dirty="0">
                <a:solidFill>
                  <a:schemeClr val="tx1"/>
                </a:solidFill>
              </a:rPr>
              <a:t>ة </a:t>
            </a:r>
            <a:r>
              <a:rPr lang="ar-SA" sz="2400" dirty="0">
                <a:solidFill>
                  <a:schemeClr val="tx1"/>
                </a:solidFill>
              </a:rPr>
              <a:t>الوجبات المضرة بالطفل</a:t>
            </a:r>
          </a:p>
          <a:p>
            <a:pPr algn="r" rtl="1"/>
            <a:r>
              <a:rPr lang="ar-SA" sz="2400" dirty="0">
                <a:solidFill>
                  <a:schemeClr val="tx1"/>
                </a:solidFill>
              </a:rPr>
              <a:t>4-</a:t>
            </a:r>
            <a:r>
              <a:rPr lang="ar-EG" sz="2400" dirty="0">
                <a:solidFill>
                  <a:schemeClr val="tx1"/>
                </a:solidFill>
              </a:rPr>
              <a:t>الاقلال من </a:t>
            </a:r>
            <a:r>
              <a:rPr lang="ar-SA" sz="2400" dirty="0">
                <a:solidFill>
                  <a:schemeClr val="tx1"/>
                </a:solidFill>
              </a:rPr>
              <a:t>تجويع الطفل</a:t>
            </a:r>
          </a:p>
          <a:p>
            <a:pPr algn="r" rtl="1"/>
            <a:r>
              <a:rPr lang="ar-SA" sz="2400" dirty="0">
                <a:solidFill>
                  <a:schemeClr val="tx1"/>
                </a:solidFill>
              </a:rPr>
              <a:t>5-</a:t>
            </a:r>
            <a:r>
              <a:rPr lang="ar-EG" sz="2400" dirty="0">
                <a:solidFill>
                  <a:schemeClr val="tx1"/>
                </a:solidFill>
              </a:rPr>
              <a:t>الاقلال من </a:t>
            </a:r>
            <a:r>
              <a:rPr lang="ar-SA" sz="2400" dirty="0">
                <a:solidFill>
                  <a:schemeClr val="tx1"/>
                </a:solidFill>
              </a:rPr>
              <a:t>امتلاء البطن وكثرة الشبع ل</a:t>
            </a:r>
            <a:r>
              <a:rPr lang="ar-EG" sz="2400" dirty="0">
                <a:solidFill>
                  <a:schemeClr val="tx1"/>
                </a:solidFill>
              </a:rPr>
              <a:t>أ</a:t>
            </a:r>
            <a:r>
              <a:rPr lang="ar-SA" sz="2400" dirty="0">
                <a:solidFill>
                  <a:schemeClr val="tx1"/>
                </a:solidFill>
              </a:rPr>
              <a:t>نه يكثر النوم ويسترخي ويتعرض لنفخ البطن.</a:t>
            </a:r>
            <a:endParaRPr lang="en-US" sz="2400" dirty="0">
              <a:solidFill>
                <a:schemeClr val="tx1"/>
              </a:solidFill>
            </a:endParaRPr>
          </a:p>
        </p:txBody>
      </p:sp>
      <p:pic>
        <p:nvPicPr>
          <p:cNvPr id="4" name="صورة 3">
            <a:extLst>
              <a:ext uri="{FF2B5EF4-FFF2-40B4-BE49-F238E27FC236}">
                <a16:creationId xmlns:a16="http://schemas.microsoft.com/office/drawing/2014/main" id="{96322E5B-5C6E-4618-B519-52427F4BCAF0}"/>
              </a:ext>
            </a:extLst>
          </p:cNvPr>
          <p:cNvPicPr>
            <a:picLocks noChangeAspect="1"/>
          </p:cNvPicPr>
          <p:nvPr/>
        </p:nvPicPr>
        <p:blipFill>
          <a:blip r:embed="rId2"/>
          <a:stretch>
            <a:fillRect/>
          </a:stretch>
        </p:blipFill>
        <p:spPr>
          <a:xfrm>
            <a:off x="179513" y="1124744"/>
            <a:ext cx="3495704" cy="4968552"/>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965199" y="609600"/>
            <a:ext cx="7648121" cy="1099457"/>
          </a:xfrm>
        </p:spPr>
        <p:txBody>
          <a:bodyPr>
            <a:normAutofit/>
          </a:bodyPr>
          <a:lstStyle/>
          <a:p>
            <a:pPr algn="r" rtl="1"/>
            <a:r>
              <a:rPr lang="ar-SA" dirty="0"/>
              <a:t>فوائد بكاء الطفل</a:t>
            </a:r>
            <a:endParaRPr lang="en-US"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7299477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152550" y="609600"/>
            <a:ext cx="2802951" cy="1320800"/>
          </a:xfrm>
        </p:spPr>
        <p:txBody>
          <a:bodyPr>
            <a:normAutofit/>
          </a:bodyPr>
          <a:lstStyle/>
          <a:p>
            <a:pPr rtl="1"/>
            <a:r>
              <a:rPr lang="ar-SA" b="1"/>
              <a:t>أهم كتبه</a:t>
            </a:r>
            <a:endParaRPr lang="en-US" b="1"/>
          </a:p>
        </p:txBody>
      </p:sp>
      <p:sp>
        <p:nvSpPr>
          <p:cNvPr id="3" name="عنصر نائب للمحتوى 2"/>
          <p:cNvSpPr>
            <a:spLocks noGrp="1"/>
          </p:cNvSpPr>
          <p:nvPr>
            <p:ph idx="1"/>
          </p:nvPr>
        </p:nvSpPr>
        <p:spPr>
          <a:xfrm>
            <a:off x="3907172" y="2492896"/>
            <a:ext cx="3833180" cy="2564555"/>
          </a:xfrm>
        </p:spPr>
        <p:txBody>
          <a:bodyPr>
            <a:normAutofit/>
          </a:bodyPr>
          <a:lstStyle/>
          <a:p>
            <a:pPr rtl="1"/>
            <a:r>
              <a:rPr lang="ar-SA" sz="4000"/>
              <a:t>كتاب تحفة المودود بأحكام المولود</a:t>
            </a:r>
            <a:endParaRPr lang="en-US" sz="4000"/>
          </a:p>
        </p:txBody>
      </p:sp>
      <p:pic>
        <p:nvPicPr>
          <p:cNvPr id="5" name="صورة 4">
            <a:extLst>
              <a:ext uri="{FF2B5EF4-FFF2-40B4-BE49-F238E27FC236}">
                <a16:creationId xmlns:a16="http://schemas.microsoft.com/office/drawing/2014/main" id="{A63301D0-30C0-41AE-9C1A-797DADC2EC4A}"/>
              </a:ext>
            </a:extLst>
          </p:cNvPr>
          <p:cNvPicPr>
            <a:picLocks noChangeAspect="1"/>
          </p:cNvPicPr>
          <p:nvPr/>
        </p:nvPicPr>
        <p:blipFill rotWithShape="1">
          <a:blip r:embed="rId2"/>
          <a:srcRect l="6423" r="12198"/>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حماية الطفل من الفزع</a:t>
            </a:r>
            <a:endParaRPr lang="en-US" dirty="0"/>
          </a:p>
        </p:txBody>
      </p:sp>
      <p:sp>
        <p:nvSpPr>
          <p:cNvPr id="3" name="عنصر نائب للمحتوى 2"/>
          <p:cNvSpPr>
            <a:spLocks noGrp="1"/>
          </p:cNvSpPr>
          <p:nvPr>
            <p:ph idx="1"/>
          </p:nvPr>
        </p:nvSpPr>
        <p:spPr>
          <a:xfrm>
            <a:off x="609599" y="2160590"/>
            <a:ext cx="6914729" cy="4364754"/>
          </a:xfrm>
          <a:no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r" rtl="1"/>
            <a:r>
              <a:rPr lang="ar-SA" sz="3600" b="1" dirty="0" err="1">
                <a:solidFill>
                  <a:srgbClr val="00B050"/>
                </a:solidFill>
              </a:rPr>
              <a:t>وقاي</a:t>
            </a:r>
            <a:r>
              <a:rPr lang="ar-EG" sz="3600" b="1" dirty="0">
                <a:solidFill>
                  <a:srgbClr val="00B050"/>
                </a:solidFill>
              </a:rPr>
              <a:t>ت</a:t>
            </a:r>
            <a:r>
              <a:rPr lang="ar-SA" sz="3600" b="1" dirty="0">
                <a:solidFill>
                  <a:srgbClr val="00B050"/>
                </a:solidFill>
              </a:rPr>
              <a:t>ة </a:t>
            </a:r>
            <a:r>
              <a:rPr lang="ar-SA" sz="3600" dirty="0">
                <a:solidFill>
                  <a:srgbClr val="00B050"/>
                </a:solidFill>
              </a:rPr>
              <a:t>:</a:t>
            </a:r>
            <a:endParaRPr lang="ar-EG" sz="3600" dirty="0">
              <a:solidFill>
                <a:srgbClr val="00B050"/>
              </a:solidFill>
            </a:endParaRPr>
          </a:p>
          <a:p>
            <a:pPr algn="r" rtl="1"/>
            <a:r>
              <a:rPr lang="ar-SA" sz="3600" dirty="0">
                <a:solidFill>
                  <a:schemeClr val="tx1"/>
                </a:solidFill>
              </a:rPr>
              <a:t>من ال</a:t>
            </a:r>
            <a:r>
              <a:rPr lang="ar-EG" sz="3600" dirty="0">
                <a:solidFill>
                  <a:schemeClr val="tx1"/>
                </a:solidFill>
              </a:rPr>
              <a:t>أ</a:t>
            </a:r>
            <a:r>
              <a:rPr lang="ar-SA" sz="3600" dirty="0">
                <a:solidFill>
                  <a:schemeClr val="tx1"/>
                </a:solidFill>
              </a:rPr>
              <a:t>صوات والمناظر  المفزعة </a:t>
            </a:r>
          </a:p>
          <a:p>
            <a:pPr algn="r" rtl="1"/>
            <a:r>
              <a:rPr lang="ar-SA" sz="3600" dirty="0">
                <a:solidFill>
                  <a:schemeClr val="tx1"/>
                </a:solidFill>
              </a:rPr>
              <a:t>لان </a:t>
            </a:r>
            <a:r>
              <a:rPr lang="ar-EG" sz="3600" dirty="0">
                <a:solidFill>
                  <a:schemeClr val="tx1"/>
                </a:solidFill>
              </a:rPr>
              <a:t>أ</a:t>
            </a:r>
            <a:r>
              <a:rPr lang="ar-SA" sz="3600" dirty="0">
                <a:solidFill>
                  <a:schemeClr val="tx1"/>
                </a:solidFill>
              </a:rPr>
              <a:t>ثرها على عقل الطفل وفساد قوته العاقلة و</a:t>
            </a:r>
            <a:r>
              <a:rPr lang="ar-EG" sz="3600" dirty="0">
                <a:solidFill>
                  <a:schemeClr val="tx1"/>
                </a:solidFill>
              </a:rPr>
              <a:t>أ</a:t>
            </a:r>
            <a:r>
              <a:rPr lang="ar-SA" sz="3600" dirty="0">
                <a:solidFill>
                  <a:schemeClr val="tx1"/>
                </a:solidFill>
              </a:rPr>
              <a:t>ثرها على نفسه سيئ </a:t>
            </a:r>
            <a:r>
              <a:rPr lang="ar-EG" sz="3600" dirty="0">
                <a:solidFill>
                  <a:schemeClr val="tx1"/>
                </a:solidFill>
              </a:rPr>
              <a:t>لأنها</a:t>
            </a:r>
            <a:r>
              <a:rPr lang="ar-SA" sz="3600" dirty="0">
                <a:solidFill>
                  <a:schemeClr val="tx1"/>
                </a:solidFill>
              </a:rPr>
              <a:t> اذا تراكمت يصعب علاجها.</a:t>
            </a:r>
          </a:p>
          <a:p>
            <a:r>
              <a:rPr lang="ar-SA" sz="3600" b="1" dirty="0">
                <a:solidFill>
                  <a:schemeClr val="tx1"/>
                </a:solidFill>
              </a:rPr>
              <a:t>العلاج:</a:t>
            </a:r>
          </a:p>
          <a:p>
            <a:pPr algn="r" rtl="1"/>
            <a:r>
              <a:rPr lang="ar-EG" sz="3600" dirty="0">
                <a:solidFill>
                  <a:schemeClr val="tx1"/>
                </a:solidFill>
              </a:rPr>
              <a:t>إ</a:t>
            </a:r>
            <a:r>
              <a:rPr lang="ar-SA" sz="3600" dirty="0">
                <a:solidFill>
                  <a:schemeClr val="tx1"/>
                </a:solidFill>
              </a:rPr>
              <a:t>ذا تعرض الطفل لها يرى وجه </a:t>
            </a:r>
            <a:r>
              <a:rPr lang="ar-EG" sz="3600" dirty="0">
                <a:solidFill>
                  <a:schemeClr val="tx1"/>
                </a:solidFill>
              </a:rPr>
              <a:t>أ</a:t>
            </a:r>
            <a:r>
              <a:rPr lang="ar-SA" sz="3600" dirty="0">
                <a:solidFill>
                  <a:schemeClr val="tx1"/>
                </a:solidFill>
              </a:rPr>
              <a:t>مه</a:t>
            </a:r>
          </a:p>
          <a:p>
            <a:pPr algn="r" rtl="1"/>
            <a:r>
              <a:rPr lang="ar-EG" sz="3600" dirty="0">
                <a:solidFill>
                  <a:schemeClr val="tx1"/>
                </a:solidFill>
              </a:rPr>
              <a:t>إ</a:t>
            </a:r>
            <a:r>
              <a:rPr lang="ar-SA" sz="3600" dirty="0">
                <a:solidFill>
                  <a:schemeClr val="tx1"/>
                </a:solidFill>
              </a:rPr>
              <a:t>ن ترضعه</a:t>
            </a:r>
            <a:endParaRPr lang="en-US" sz="3600" dirty="0">
              <a:solidFill>
                <a:schemeClr val="tx1"/>
              </a:solidFill>
            </a:endParaRPr>
          </a:p>
        </p:txBody>
      </p:sp>
      <p:pic>
        <p:nvPicPr>
          <p:cNvPr id="1026" name="Picture 2" descr="نتيجة بحث الصور عن صور طفل مرعوب">
            <a:extLst>
              <a:ext uri="{FF2B5EF4-FFF2-40B4-BE49-F238E27FC236}">
                <a16:creationId xmlns:a16="http://schemas.microsoft.com/office/drawing/2014/main" id="{0B34625D-53E7-42FD-81B3-886358716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 y="609600"/>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82600" y="816638"/>
            <a:ext cx="2525519" cy="5224724"/>
          </a:xfrm>
        </p:spPr>
        <p:txBody>
          <a:bodyPr anchor="ctr">
            <a:normAutofit/>
          </a:bodyPr>
          <a:lstStyle/>
          <a:p>
            <a:pPr rtl="1"/>
            <a:r>
              <a:rPr lang="ar-SA" dirty="0"/>
              <a:t>الفصل التالي: تجنب كثرة الطعام</a:t>
            </a:r>
            <a:endParaRPr lang="en-US"/>
          </a:p>
        </p:txBody>
      </p:sp>
      <p:sp>
        <p:nvSpPr>
          <p:cNvPr id="3" name="عنصر نائب للمحتوى 2"/>
          <p:cNvSpPr>
            <a:spLocks noGrp="1"/>
          </p:cNvSpPr>
          <p:nvPr>
            <p:ph idx="1"/>
          </p:nvPr>
        </p:nvSpPr>
        <p:spPr>
          <a:xfrm>
            <a:off x="3490721" y="816638"/>
            <a:ext cx="3464779" cy="5224724"/>
          </a:xfrm>
        </p:spPr>
        <p:style>
          <a:lnRef idx="1">
            <a:schemeClr val="accent1"/>
          </a:lnRef>
          <a:fillRef idx="2">
            <a:schemeClr val="accent1"/>
          </a:fillRef>
          <a:effectRef idx="1">
            <a:schemeClr val="accent1"/>
          </a:effectRef>
          <a:fontRef idx="minor">
            <a:schemeClr val="dk1"/>
          </a:fontRef>
        </p:style>
        <p:txBody>
          <a:bodyPr anchor="ctr">
            <a:normAutofit/>
          </a:bodyPr>
          <a:lstStyle/>
          <a:p>
            <a:pPr rtl="1"/>
            <a:r>
              <a:rPr lang="ar-EG" dirty="0"/>
              <a:t> يتحدث عن ضرر </a:t>
            </a:r>
            <a:r>
              <a:rPr lang="ar-EG" dirty="0">
                <a:highlight>
                  <a:srgbClr val="FF00FF"/>
                </a:highlight>
              </a:rPr>
              <a:t>كثرة الطعام </a:t>
            </a:r>
            <a:r>
              <a:rPr lang="ar-EG" dirty="0"/>
              <a:t>للأطفال ويقول: من سوء التدبير للأطفال أن يمكنوا من الامتلاء من الطعام وكثرة الأكل والشراب، ومن انفع التدبير لهم أن يعطوا دون شبعهم ليجود هضمهم وتعتدل أخلاطهم، وتقل الفضول في أبدانهم</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6ADCDC-7FBF-45AD-B30F-D94C60AA24AE}"/>
              </a:ext>
            </a:extLst>
          </p:cNvPr>
          <p:cNvSpPr>
            <a:spLocks noGrp="1"/>
          </p:cNvSpPr>
          <p:nvPr>
            <p:ph type="title"/>
          </p:nvPr>
        </p:nvSpPr>
        <p:spPr>
          <a:xfrm>
            <a:off x="965199" y="609600"/>
            <a:ext cx="7648121" cy="1099457"/>
          </a:xfrm>
        </p:spPr>
        <p:txBody>
          <a:bodyPr>
            <a:normAutofit fontScale="90000"/>
          </a:bodyPr>
          <a:lstStyle/>
          <a:p>
            <a:pPr algn="r"/>
            <a:r>
              <a:rPr lang="ar-EG" b="1" dirty="0"/>
              <a:t>رأي ابن القيم في عدم اجبار الطفل على المشي قبل وقته</a:t>
            </a:r>
            <a:br>
              <a:rPr lang="ar-EG" b="1" dirty="0"/>
            </a:br>
            <a:endParaRPr lang="ar-EG" b="1" dirty="0"/>
          </a:p>
        </p:txBody>
      </p:sp>
      <p:graphicFrame>
        <p:nvGraphicFramePr>
          <p:cNvPr id="5" name="عنصر نائب للمحتوى 2">
            <a:extLst>
              <a:ext uri="{FF2B5EF4-FFF2-40B4-BE49-F238E27FC236}">
                <a16:creationId xmlns:a16="http://schemas.microsoft.com/office/drawing/2014/main" id="{6F7EBEC8-05D3-418F-A9F6-FEDF01C8118A}"/>
              </a:ext>
            </a:extLst>
          </p:cNvPr>
          <p:cNvGraphicFramePr>
            <a:graphicFrameLocks noGrp="1"/>
          </p:cNvGraphicFramePr>
          <p:nvPr>
            <p:ph idx="1"/>
            <p:extLst>
              <p:ext uri="{D42A27DB-BD31-4B8C-83A1-F6EECF244321}">
                <p14:modId xmlns:p14="http://schemas.microsoft.com/office/powerpoint/2010/main" val="3922934770"/>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19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471BB8A-6B8D-4B99-B3A9-C000E50BA3E5}"/>
              </a:ext>
            </a:extLst>
          </p:cNvPr>
          <p:cNvSpPr>
            <a:spLocks noGrp="1"/>
          </p:cNvSpPr>
          <p:nvPr>
            <p:ph idx="1"/>
          </p:nvPr>
        </p:nvSpPr>
        <p:spPr>
          <a:xfrm>
            <a:off x="2267745" y="835661"/>
            <a:ext cx="4680520" cy="5545667"/>
          </a:xfrm>
        </p:spPr>
        <p:txBody>
          <a:bodyPr anchor="ctr">
            <a:normAutofit/>
          </a:bodyPr>
          <a:lstStyle/>
          <a:p>
            <a:r>
              <a:rPr lang="ar-EG" sz="3600" b="1" dirty="0">
                <a:solidFill>
                  <a:srgbClr val="FFFFFF"/>
                </a:solidFill>
              </a:rPr>
              <a:t>أهم المبادئ التي ركز عليها ابن القيم في كتابه تحفة المودود في أحكام المولود</a:t>
            </a:r>
          </a:p>
        </p:txBody>
      </p:sp>
    </p:spTree>
    <p:extLst>
      <p:ext uri="{BB962C8B-B14F-4D97-AF65-F5344CB8AC3E}">
        <p14:creationId xmlns:p14="http://schemas.microsoft.com/office/powerpoint/2010/main" val="385619599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مبدأ التدريب والنضج</a:t>
            </a:r>
            <a:endParaRPr lang="en-US" dirty="0"/>
          </a:p>
        </p:txBody>
      </p:sp>
      <p:sp>
        <p:nvSpPr>
          <p:cNvPr id="3" name="عنصر نائب للمحتوى 2"/>
          <p:cNvSpPr>
            <a:spLocks noGrp="1"/>
          </p:cNvSpPr>
          <p:nvPr>
            <p:ph idx="1"/>
          </p:nvPr>
        </p:nvSpPr>
        <p:spPr>
          <a:xfrm>
            <a:off x="609599" y="1930400"/>
            <a:ext cx="4898505" cy="4110963"/>
          </a:xfrm>
          <a:noFill/>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EG" sz="3600" dirty="0">
                <a:solidFill>
                  <a:schemeClr val="tx1"/>
                </a:solidFill>
              </a:rPr>
              <a:t>ونجد ابن القيم يركز على مسألة هامة اشرنا إليها من ضرورة وجود أمران هامان لحدوث النمو </a:t>
            </a:r>
            <a:r>
              <a:rPr lang="ar-EG" sz="3600" dirty="0">
                <a:solidFill>
                  <a:srgbClr val="FFFF00"/>
                </a:solidFill>
              </a:rPr>
              <a:t>فالنضج والتدريب </a:t>
            </a:r>
            <a:r>
              <a:rPr lang="ar-EG" sz="3600" dirty="0">
                <a:solidFill>
                  <a:schemeClr val="tx1"/>
                </a:solidFill>
              </a:rPr>
              <a:t>في نمو الطفل هما </a:t>
            </a:r>
            <a:r>
              <a:rPr lang="ar-SA" sz="3600" dirty="0">
                <a:solidFill>
                  <a:schemeClr val="tx1"/>
                </a:solidFill>
              </a:rPr>
              <a:t>كما في حالة مشي الطفل .</a:t>
            </a:r>
            <a:endParaRPr lang="en-US" sz="3600" dirty="0">
              <a:solidFill>
                <a:schemeClr val="tx1"/>
              </a:solidFill>
            </a:endParaRPr>
          </a:p>
        </p:txBody>
      </p:sp>
      <p:pic>
        <p:nvPicPr>
          <p:cNvPr id="4" name="صورة 3">
            <a:extLst>
              <a:ext uri="{FF2B5EF4-FFF2-40B4-BE49-F238E27FC236}">
                <a16:creationId xmlns:a16="http://schemas.microsoft.com/office/drawing/2014/main" id="{870D0E90-76A3-49E6-AFF4-42F92677CF61}"/>
              </a:ext>
            </a:extLst>
          </p:cNvPr>
          <p:cNvPicPr>
            <a:picLocks noChangeAspect="1"/>
          </p:cNvPicPr>
          <p:nvPr/>
        </p:nvPicPr>
        <p:blipFill>
          <a:blip r:embed="rId2"/>
          <a:stretch>
            <a:fillRect/>
          </a:stretch>
        </p:blipFill>
        <p:spPr>
          <a:xfrm>
            <a:off x="5724128" y="1484784"/>
            <a:ext cx="2905125" cy="476361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عنوان 1">
            <a:extLst>
              <a:ext uri="{FF2B5EF4-FFF2-40B4-BE49-F238E27FC236}">
                <a16:creationId xmlns:a16="http://schemas.microsoft.com/office/drawing/2014/main" id="{9FF1ADE8-20C0-4B61-803B-D3CB796315D7}"/>
              </a:ext>
            </a:extLst>
          </p:cNvPr>
          <p:cNvSpPr>
            <a:spLocks noGrp="1"/>
          </p:cNvSpPr>
          <p:nvPr>
            <p:ph type="title"/>
          </p:nvPr>
        </p:nvSpPr>
        <p:spPr>
          <a:xfrm>
            <a:off x="508000" y="609600"/>
            <a:ext cx="6447501" cy="1320800"/>
          </a:xfrm>
        </p:spPr>
        <p:txBody>
          <a:bodyPr>
            <a:normAutofit/>
          </a:bodyPr>
          <a:lstStyle/>
          <a:p>
            <a:r>
              <a:rPr lang="ar-EG"/>
              <a:t>مبدأ الممارسة والتكرار </a:t>
            </a:r>
          </a:p>
        </p:txBody>
      </p:sp>
      <p:sp>
        <p:nvSpPr>
          <p:cNvPr id="3" name="عنصر نائب للمحتوى 2">
            <a:extLst>
              <a:ext uri="{FF2B5EF4-FFF2-40B4-BE49-F238E27FC236}">
                <a16:creationId xmlns:a16="http://schemas.microsoft.com/office/drawing/2014/main" id="{05430047-0243-4172-9100-EF7FD0E7E0DA}"/>
              </a:ext>
            </a:extLst>
          </p:cNvPr>
          <p:cNvSpPr>
            <a:spLocks noGrp="1"/>
          </p:cNvSpPr>
          <p:nvPr>
            <p:ph idx="1"/>
          </p:nvPr>
        </p:nvSpPr>
        <p:spPr>
          <a:xfrm>
            <a:off x="508000" y="1772816"/>
            <a:ext cx="6447501" cy="3880773"/>
          </a:xfrm>
        </p:spPr>
        <p:txBody>
          <a:bodyPr>
            <a:normAutofit/>
          </a:bodyPr>
          <a:lstStyle/>
          <a:p>
            <a:r>
              <a:rPr lang="ar-EG" sz="4800" dirty="0"/>
              <a:t>يحولان الفعل الصعب إلى عادة يسهل إتيانها.</a:t>
            </a:r>
            <a:endParaRPr lang="en-US" sz="4800" dirty="0"/>
          </a:p>
          <a:p>
            <a:endParaRPr lang="en-US" sz="4800" dirty="0"/>
          </a:p>
          <a:p>
            <a:endParaRPr lang="ar-EG" sz="4800" dirty="0"/>
          </a:p>
        </p:txBody>
      </p:sp>
      <p:pic>
        <p:nvPicPr>
          <p:cNvPr id="4" name="صورة 3">
            <a:extLst>
              <a:ext uri="{FF2B5EF4-FFF2-40B4-BE49-F238E27FC236}">
                <a16:creationId xmlns:a16="http://schemas.microsoft.com/office/drawing/2014/main" id="{1A88BBFD-7F47-4D96-BB38-76D2E92D480E}"/>
              </a:ext>
            </a:extLst>
          </p:cNvPr>
          <p:cNvPicPr>
            <a:picLocks noChangeAspect="1"/>
          </p:cNvPicPr>
          <p:nvPr/>
        </p:nvPicPr>
        <p:blipFill>
          <a:blip r:embed="rId2"/>
          <a:stretch>
            <a:fillRect/>
          </a:stretch>
        </p:blipFill>
        <p:spPr>
          <a:xfrm>
            <a:off x="912719" y="3681413"/>
            <a:ext cx="5236464" cy="2768268"/>
          </a:xfrm>
          <a:prstGeom prst="rect">
            <a:avLst/>
          </a:prstGeom>
        </p:spPr>
      </p:pic>
    </p:spTree>
    <p:extLst>
      <p:ext uri="{BB962C8B-B14F-4D97-AF65-F5344CB8AC3E}">
        <p14:creationId xmlns:p14="http://schemas.microsoft.com/office/powerpoint/2010/main" val="182033163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الاعتناء بخلق الطفل:</a:t>
            </a:r>
            <a:endParaRPr lang="en-US" dirty="0"/>
          </a:p>
        </p:txBody>
      </p:sp>
      <p:sp>
        <p:nvSpPr>
          <p:cNvPr id="3" name="عنصر نائب للمحتوى 2"/>
          <p:cNvSpPr>
            <a:spLocks noGrp="1"/>
          </p:cNvSpPr>
          <p:nvPr>
            <p:ph idx="1"/>
          </p:nvPr>
        </p:nvSpPr>
        <p:spPr>
          <a:xfrm>
            <a:off x="609599" y="2160590"/>
            <a:ext cx="4826497" cy="3860698"/>
          </a:xfrm>
          <a:noFill/>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r" rtl="1"/>
            <a:r>
              <a:rPr lang="ar-EG" sz="2400" dirty="0">
                <a:solidFill>
                  <a:schemeClr val="tx1"/>
                </a:solidFill>
              </a:rPr>
              <a:t>كما يتناول ابن القيم قضية مهمة جدا وهى قضية الاعتناء بخُلق الأطفال يقول "ومما يحتاج إليه الطفل غاية الاحتياج الاعتناء بأمر خلقه، فإنه ينشأ على ما عوده المربى في صغره من: حرد وغضب، ولجاج، وعجلة، وخفة مع هواه، وطيش وحده وجع، فيصعب عليه في كبره تلافى ذلك وتصير هذه الأخلاق صفات وهيئات راسخة له، ولو تحرز منها غاية التحرز فضحته ولا بد يوما ما، ولهذا تجد أكثر الناس منحرفة أخلاقهم وذلك من قبل التربية التي نشأ عليه</a:t>
            </a:r>
            <a:endParaRPr lang="en-US" sz="2400" dirty="0">
              <a:solidFill>
                <a:schemeClr val="tx1"/>
              </a:solidFill>
            </a:endParaRPr>
          </a:p>
        </p:txBody>
      </p:sp>
      <p:pic>
        <p:nvPicPr>
          <p:cNvPr id="4" name="صورة 3">
            <a:extLst>
              <a:ext uri="{FF2B5EF4-FFF2-40B4-BE49-F238E27FC236}">
                <a16:creationId xmlns:a16="http://schemas.microsoft.com/office/drawing/2014/main" id="{8F77CF5B-F470-44F8-9050-A92569FDFEC9}"/>
              </a:ext>
            </a:extLst>
          </p:cNvPr>
          <p:cNvPicPr>
            <a:picLocks noChangeAspect="1"/>
          </p:cNvPicPr>
          <p:nvPr/>
        </p:nvPicPr>
        <p:blipFill>
          <a:blip r:embed="rId2"/>
          <a:stretch>
            <a:fillRect/>
          </a:stretch>
        </p:blipFill>
        <p:spPr>
          <a:xfrm>
            <a:off x="5576187" y="2174072"/>
            <a:ext cx="2762250" cy="3860697"/>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وسائل التربية الخلقية</a:t>
            </a:r>
            <a:endParaRPr lang="en-US" dirty="0"/>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Autofit/>
          </a:bodyPr>
          <a:lstStyle/>
          <a:p>
            <a:pPr algn="r" rtl="1"/>
            <a:r>
              <a:rPr lang="ar-EG" sz="2800" b="1" u="sng" dirty="0">
                <a:solidFill>
                  <a:schemeClr val="accent1">
                    <a:lumMod val="75000"/>
                  </a:schemeClr>
                </a:solidFill>
              </a:rPr>
              <a:t>وهو يتناول وسائل التربية الخلقية ويقول </a:t>
            </a:r>
            <a:r>
              <a:rPr lang="ar-SA" sz="2800" dirty="0"/>
              <a:t>:</a:t>
            </a:r>
          </a:p>
          <a:p>
            <a:pPr algn="r" rtl="1"/>
            <a:r>
              <a:rPr lang="ar-EG" sz="2800" dirty="0"/>
              <a:t>وكذلك يجب أن يجتنب </a:t>
            </a:r>
            <a:r>
              <a:rPr lang="ar-EG" sz="2800" dirty="0" err="1"/>
              <a:t>الصبى</a:t>
            </a:r>
            <a:r>
              <a:rPr lang="ar-EG" sz="2800" dirty="0"/>
              <a:t> إذا عقل مجالس اللهو والباطل والغناء وسماع الفحش والبدع ومنطق السوء”</a:t>
            </a:r>
            <a:r>
              <a:rPr lang="ar-SA" sz="2800" dirty="0"/>
              <a:t>.</a:t>
            </a:r>
          </a:p>
          <a:p>
            <a:pPr algn="r" rtl="1"/>
            <a:r>
              <a:rPr lang="ar-EG" sz="2800" dirty="0"/>
              <a:t>ويرى أن الوسيلة الثانية تتمثل </a:t>
            </a:r>
            <a:r>
              <a:rPr lang="ar-EG" sz="2800" dirty="0" err="1"/>
              <a:t>فى</a:t>
            </a:r>
            <a:r>
              <a:rPr lang="ar-EG" sz="2800" dirty="0"/>
              <a:t> تجنبه الأخذ من غيره يقول: </a:t>
            </a:r>
            <a:r>
              <a:rPr lang="ar-EG" sz="2800" dirty="0" err="1"/>
              <a:t>وينبغى</a:t>
            </a:r>
            <a:r>
              <a:rPr lang="ar-EG" sz="2800" dirty="0"/>
              <a:t> لوليه أن يجنبه الأخذ من غيره غاية التجنب فإنه متى اعتاد الأخذ صار له طبيعة، ونشأ بأن يأخذ لا بأن يعطى ويعوده البذل والإعطاء، وإذا أراد </a:t>
            </a:r>
            <a:r>
              <a:rPr lang="ar-EG" sz="2800" dirty="0" err="1"/>
              <a:t>الولى</a:t>
            </a:r>
            <a:r>
              <a:rPr lang="ar-EG" sz="2800" dirty="0"/>
              <a:t> أن يعطى شيئا أعطاه إياه على يده ليذوق حلاوة العطاء.</a:t>
            </a:r>
            <a:endParaRPr lang="en-US" sz="2800" dirty="0"/>
          </a:p>
          <a:p>
            <a:pPr algn="r" rtl="1"/>
            <a:endParaRPr lang="en-US" sz="2800" dirty="0"/>
          </a:p>
        </p:txBody>
      </p: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C346A3A-A056-44DE-94D6-C1971488120E}"/>
              </a:ext>
            </a:extLst>
          </p:cNvPr>
          <p:cNvSpPr>
            <a:spLocks noGrp="1"/>
          </p:cNvSpPr>
          <p:nvPr>
            <p:ph idx="1"/>
          </p:nvPr>
        </p:nvSpPr>
        <p:spPr>
          <a:xfrm>
            <a:off x="609599" y="1988840"/>
            <a:ext cx="6347714" cy="2160240"/>
          </a:xfrm>
        </p:spPr>
        <p:txBody>
          <a:bodyPr>
            <a:normAutofit lnSpcReduction="10000"/>
          </a:bodyPr>
          <a:lstStyle/>
          <a:p>
            <a:pPr algn="ctr"/>
            <a:r>
              <a:rPr lang="ar-EG" sz="4800" b="1" dirty="0"/>
              <a:t>وسائل التربية الخلقية للطفل عند ابن القيم</a:t>
            </a:r>
          </a:p>
        </p:txBody>
      </p:sp>
    </p:spTree>
    <p:extLst>
      <p:ext uri="{BB962C8B-B14F-4D97-AF65-F5344CB8AC3E}">
        <p14:creationId xmlns:p14="http://schemas.microsoft.com/office/powerpoint/2010/main" val="139737993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p:cNvSpPr>
            <a:spLocks noGrp="1"/>
          </p:cNvSpPr>
          <p:nvPr>
            <p:ph type="title"/>
          </p:nvPr>
        </p:nvSpPr>
        <p:spPr>
          <a:xfrm>
            <a:off x="508000" y="609599"/>
            <a:ext cx="2882531" cy="5545667"/>
          </a:xfrm>
        </p:spPr>
        <p:txBody>
          <a:bodyPr anchor="ctr">
            <a:normAutofit/>
          </a:bodyPr>
          <a:lstStyle/>
          <a:p>
            <a:pPr rtl="1"/>
            <a:r>
              <a:rPr lang="ar-SA">
                <a:solidFill>
                  <a:schemeClr val="tx1">
                    <a:lumMod val="85000"/>
                    <a:lumOff val="15000"/>
                  </a:schemeClr>
                </a:solidFill>
              </a:rPr>
              <a:t>وسائل التربية الخلقية</a:t>
            </a:r>
            <a:endParaRPr lang="en-US">
              <a:solidFill>
                <a:schemeClr val="tx1">
                  <a:lumMod val="85000"/>
                  <a:lumOff val="15000"/>
                </a:schemeClr>
              </a:solidFill>
            </a:endParaRPr>
          </a:p>
        </p:txBody>
      </p:sp>
      <p:sp>
        <p:nvSpPr>
          <p:cNvPr id="3" name="عنصر نائب للمحتوى 2"/>
          <p:cNvSpPr>
            <a:spLocks noGrp="1"/>
          </p:cNvSpPr>
          <p:nvPr>
            <p:ph idx="1"/>
          </p:nvPr>
        </p:nvSpPr>
        <p:spPr>
          <a:xfrm>
            <a:off x="4587063" y="609600"/>
            <a:ext cx="4133472" cy="5545667"/>
          </a:xfr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anchor="ctr">
            <a:normAutofit/>
          </a:bodyPr>
          <a:lstStyle/>
          <a:p>
            <a:pPr rtl="1"/>
            <a:r>
              <a:rPr lang="ar-EG" b="1">
                <a:solidFill>
                  <a:srgbClr val="FFFFFF"/>
                </a:solidFill>
              </a:rPr>
              <a:t>وابن القيم هنا لا يكتفي أن نجنبه الاعتماد على الأخذ من غيره بل ينصح بأن نعوده العطاء </a:t>
            </a:r>
            <a:endParaRPr lang="en-US" b="1">
              <a:solidFill>
                <a:srgbClr val="FFFFFF"/>
              </a:solidFill>
            </a:endParaRPr>
          </a:p>
          <a:p>
            <a:pPr rtl="1"/>
            <a:endParaRPr lang="en-US" b="1">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29" name="Straight Connector 28">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عنوان 1"/>
          <p:cNvSpPr>
            <a:spLocks noGrp="1"/>
          </p:cNvSpPr>
          <p:nvPr>
            <p:ph type="title"/>
          </p:nvPr>
        </p:nvSpPr>
        <p:spPr>
          <a:xfrm>
            <a:off x="489360" y="1382486"/>
            <a:ext cx="2660686" cy="4093028"/>
          </a:xfrm>
        </p:spPr>
        <p:txBody>
          <a:bodyPr anchor="ctr">
            <a:normAutofit/>
          </a:bodyPr>
          <a:lstStyle/>
          <a:p>
            <a:pPr rtl="1"/>
            <a:r>
              <a:rPr lang="ar-SA" sz="3800" b="1" dirty="0"/>
              <a:t>تعريف بالكتاب</a:t>
            </a:r>
            <a:endParaRPr lang="en-US" sz="3800" b="1" dirty="0"/>
          </a:p>
        </p:txBody>
      </p:sp>
      <p:sp>
        <p:nvSpPr>
          <p:cNvPr id="39" name="Rectangle 38">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عنصر نائب للمحتوى 2">
            <a:extLst>
              <a:ext uri="{FF2B5EF4-FFF2-40B4-BE49-F238E27FC236}">
                <a16:creationId xmlns:a16="http://schemas.microsoft.com/office/drawing/2014/main" id="{DE04916E-97CC-4B4C-9ECB-FC9088C61753}"/>
              </a:ext>
            </a:extLst>
          </p:cNvPr>
          <p:cNvGraphicFramePr>
            <a:graphicFrameLocks noGrp="1"/>
          </p:cNvGraphicFramePr>
          <p:nvPr>
            <p:ph idx="1"/>
            <p:extLst>
              <p:ext uri="{D42A27DB-BD31-4B8C-83A1-F6EECF244321}">
                <p14:modId xmlns:p14="http://schemas.microsoft.com/office/powerpoint/2010/main" val="1438889381"/>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عنوان 1">
            <a:extLst>
              <a:ext uri="{FF2B5EF4-FFF2-40B4-BE49-F238E27FC236}">
                <a16:creationId xmlns:a16="http://schemas.microsoft.com/office/drawing/2014/main" id="{127F0D05-B72F-43BE-BB73-93189B73AAA3}"/>
              </a:ext>
            </a:extLst>
          </p:cNvPr>
          <p:cNvSpPr>
            <a:spLocks noGrp="1"/>
          </p:cNvSpPr>
          <p:nvPr>
            <p:ph type="title"/>
          </p:nvPr>
        </p:nvSpPr>
        <p:spPr>
          <a:xfrm>
            <a:off x="505315" y="643467"/>
            <a:ext cx="3152284" cy="1375608"/>
          </a:xfrm>
        </p:spPr>
        <p:txBody>
          <a:bodyPr anchor="ctr">
            <a:normAutofit/>
          </a:bodyPr>
          <a:lstStyle/>
          <a:p>
            <a:r>
              <a:rPr lang="ar-EG" b="1">
                <a:solidFill>
                  <a:schemeClr val="bg1"/>
                </a:solidFill>
              </a:rPr>
              <a:t>وسائل التربية الخلقية</a:t>
            </a:r>
          </a:p>
        </p:txBody>
      </p:sp>
      <p:sp>
        <p:nvSpPr>
          <p:cNvPr id="3" name="عنصر نائب للمحتوى 2">
            <a:extLst>
              <a:ext uri="{FF2B5EF4-FFF2-40B4-BE49-F238E27FC236}">
                <a16:creationId xmlns:a16="http://schemas.microsoft.com/office/drawing/2014/main" id="{A54D4D0A-894F-4B66-8844-8CE03C85074F}"/>
              </a:ext>
            </a:extLst>
          </p:cNvPr>
          <p:cNvSpPr>
            <a:spLocks noGrp="1"/>
          </p:cNvSpPr>
          <p:nvPr>
            <p:ph idx="1"/>
          </p:nvPr>
        </p:nvSpPr>
        <p:spPr>
          <a:xfrm>
            <a:off x="505315" y="2160590"/>
            <a:ext cx="2980457" cy="3440110"/>
          </a:xfrm>
        </p:spPr>
        <p:txBody>
          <a:bodyPr>
            <a:noAutofit/>
          </a:bodyPr>
          <a:lstStyle/>
          <a:p>
            <a:r>
              <a:rPr lang="ar-EG" sz="2400" dirty="0">
                <a:solidFill>
                  <a:schemeClr val="bg1"/>
                </a:solidFill>
              </a:rPr>
              <a:t>وينصح ابن القيم بضرورة أن نجنب أبناءنا الرذائل الخلقية مثل الكذب والخيانة، فإنه متى سهل له سبيل الكذب والخيانة افسد عليه سعادة الدنيا والآخرة وحرمه كل خير.</a:t>
            </a:r>
            <a:endParaRPr lang="en-US" sz="2400" dirty="0">
              <a:solidFill>
                <a:schemeClr val="bg1"/>
              </a:solidFill>
            </a:endParaRPr>
          </a:p>
          <a:p>
            <a:endParaRPr lang="ar-EG" sz="2400" dirty="0">
              <a:solidFill>
                <a:schemeClr val="bg1"/>
              </a:solidFill>
            </a:endParaRPr>
          </a:p>
        </p:txBody>
      </p:sp>
      <p:pic>
        <p:nvPicPr>
          <p:cNvPr id="2" name="صورة 1">
            <a:extLst>
              <a:ext uri="{FF2B5EF4-FFF2-40B4-BE49-F238E27FC236}">
                <a16:creationId xmlns:a16="http://schemas.microsoft.com/office/drawing/2014/main" id="{12AB48B6-051E-4089-8050-F352C05F05F8}"/>
              </a:ext>
            </a:extLst>
          </p:cNvPr>
          <p:cNvPicPr>
            <a:picLocks noChangeAspect="1"/>
          </p:cNvPicPr>
          <p:nvPr/>
        </p:nvPicPr>
        <p:blipFill>
          <a:blip r:embed="rId2"/>
          <a:stretch>
            <a:fillRect/>
          </a:stretch>
        </p:blipFill>
        <p:spPr>
          <a:xfrm>
            <a:off x="4572000" y="2506557"/>
            <a:ext cx="3857625" cy="1832371"/>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633673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عنوان 1">
            <a:extLst>
              <a:ext uri="{FF2B5EF4-FFF2-40B4-BE49-F238E27FC236}">
                <a16:creationId xmlns:a16="http://schemas.microsoft.com/office/drawing/2014/main" id="{4B123B4F-A922-4B0E-BA80-F7C95FA6F4BB}"/>
              </a:ext>
            </a:extLst>
          </p:cNvPr>
          <p:cNvSpPr>
            <a:spLocks noGrp="1"/>
          </p:cNvSpPr>
          <p:nvPr>
            <p:ph type="title"/>
          </p:nvPr>
        </p:nvSpPr>
        <p:spPr>
          <a:xfrm>
            <a:off x="505315" y="643467"/>
            <a:ext cx="3152284" cy="1375608"/>
          </a:xfrm>
        </p:spPr>
        <p:txBody>
          <a:bodyPr anchor="ctr">
            <a:normAutofit/>
          </a:bodyPr>
          <a:lstStyle/>
          <a:p>
            <a:r>
              <a:rPr lang="ar-EG">
                <a:solidFill>
                  <a:schemeClr val="bg1"/>
                </a:solidFill>
              </a:rPr>
              <a:t>وسائل التربية الخلقية</a:t>
            </a:r>
          </a:p>
        </p:txBody>
      </p:sp>
      <p:sp>
        <p:nvSpPr>
          <p:cNvPr id="3" name="عنصر نائب للمحتوى 2">
            <a:extLst>
              <a:ext uri="{FF2B5EF4-FFF2-40B4-BE49-F238E27FC236}">
                <a16:creationId xmlns:a16="http://schemas.microsoft.com/office/drawing/2014/main" id="{839E4255-8FE9-476C-BF2D-11CC44E63736}"/>
              </a:ext>
            </a:extLst>
          </p:cNvPr>
          <p:cNvSpPr>
            <a:spLocks noGrp="1"/>
          </p:cNvSpPr>
          <p:nvPr>
            <p:ph idx="1"/>
          </p:nvPr>
        </p:nvSpPr>
        <p:spPr>
          <a:xfrm>
            <a:off x="505315" y="2160590"/>
            <a:ext cx="2980457" cy="3440110"/>
          </a:xfrm>
        </p:spPr>
        <p:txBody>
          <a:bodyPr>
            <a:normAutofit/>
          </a:bodyPr>
          <a:lstStyle/>
          <a:p>
            <a:r>
              <a:rPr lang="ar-EG">
                <a:solidFill>
                  <a:schemeClr val="bg1"/>
                </a:solidFill>
              </a:rPr>
              <a:t>ويرى ابن القيم أن نجنب الطفل الكسل والبطالة من خلال الأخذ بضدها،</a:t>
            </a:r>
          </a:p>
        </p:txBody>
      </p:sp>
      <p:pic>
        <p:nvPicPr>
          <p:cNvPr id="4" name="صورة 3">
            <a:extLst>
              <a:ext uri="{FF2B5EF4-FFF2-40B4-BE49-F238E27FC236}">
                <a16:creationId xmlns:a16="http://schemas.microsoft.com/office/drawing/2014/main" id="{901505A2-5D76-4FD5-8510-87C2892507B6}"/>
              </a:ext>
            </a:extLst>
          </p:cNvPr>
          <p:cNvPicPr>
            <a:picLocks noChangeAspect="1"/>
          </p:cNvPicPr>
          <p:nvPr/>
        </p:nvPicPr>
        <p:blipFill>
          <a:blip r:embed="rId2"/>
          <a:stretch>
            <a:fillRect/>
          </a:stretch>
        </p:blipFill>
        <p:spPr>
          <a:xfrm>
            <a:off x="4572000" y="2337785"/>
            <a:ext cx="3857625" cy="2169914"/>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61221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609600"/>
            <a:ext cx="6447501" cy="1320800"/>
          </a:xfrm>
        </p:spPr>
        <p:txBody>
          <a:bodyPr anchor="t">
            <a:normAutofit/>
          </a:bodyPr>
          <a:lstStyle/>
          <a:p>
            <a:pPr rtl="1"/>
            <a:r>
              <a:rPr lang="ar-SA"/>
              <a:t>وسائل التربية الخلقية</a:t>
            </a:r>
            <a:endParaRPr lang="en-US"/>
          </a:p>
        </p:txBody>
      </p:sp>
      <p:sp>
        <p:nvSpPr>
          <p:cNvPr id="27" name="عنصر نائب للمحتوى 2"/>
          <p:cNvSpPr>
            <a:spLocks noGrp="1"/>
          </p:cNvSpPr>
          <p:nvPr>
            <p:ph idx="1"/>
          </p:nvPr>
        </p:nvSpPr>
        <p:spPr>
          <a:xfrm>
            <a:off x="4752215" y="2160589"/>
            <a:ext cx="2201035" cy="3880773"/>
          </a:xfrm>
        </p:spPr>
        <p:style>
          <a:lnRef idx="1">
            <a:schemeClr val="accent1"/>
          </a:lnRef>
          <a:fillRef idx="2">
            <a:schemeClr val="accent1"/>
          </a:fillRef>
          <a:effectRef idx="1">
            <a:schemeClr val="accent1"/>
          </a:effectRef>
          <a:fontRef idx="minor">
            <a:schemeClr val="dk1"/>
          </a:fontRef>
        </p:style>
        <p:txBody>
          <a:bodyPr>
            <a:normAutofit/>
          </a:bodyPr>
          <a:lstStyle/>
          <a:p>
            <a:pPr rtl="1">
              <a:lnSpc>
                <a:spcPct val="90000"/>
              </a:lnSpc>
            </a:pPr>
            <a:r>
              <a:rPr lang="ar-EG" sz="1300"/>
              <a:t>ضرورة التعب</a:t>
            </a:r>
          </a:p>
          <a:p>
            <a:pPr rtl="1">
              <a:lnSpc>
                <a:spcPct val="90000"/>
              </a:lnSpc>
            </a:pPr>
            <a:r>
              <a:rPr lang="ar-EG" sz="1300"/>
              <a:t>الربط بين التعب والعلم فيقول يحيى بن ابي كثير "لا ينال العلم براحة الجسم" ويحث ابن القيم على إكساب الطفل الأخلاق الحميدة أيضا مثل:</a:t>
            </a:r>
          </a:p>
          <a:p>
            <a:pPr rtl="1">
              <a:lnSpc>
                <a:spcPct val="90000"/>
              </a:lnSpc>
            </a:pPr>
            <a:r>
              <a:rPr lang="ar-EG" sz="1300"/>
              <a:t> الانتباه بالليل ويربط ذلك بتحقيق غاية خلقية أيضا تتمثل في الفوز ونيل الجوائز يقول: على الولي أن يعوده الانتباه آخر الليل فإنه وقت قسم الغنائم وتفريق الجوائز فمستقل ومستكثر ومحروم، فمتى إعتاد ذلك صغير سهل عليه كبيرا.</a:t>
            </a:r>
            <a:endParaRPr lang="en-US" sz="1300"/>
          </a:p>
          <a:p>
            <a:pPr>
              <a:lnSpc>
                <a:spcPct val="90000"/>
              </a:lnSpc>
            </a:pPr>
            <a:endParaRPr lang="en-US" sz="1300"/>
          </a:p>
        </p:txBody>
      </p:sp>
      <p:pic>
        <p:nvPicPr>
          <p:cNvPr id="4" name="صورة 3">
            <a:extLst>
              <a:ext uri="{FF2B5EF4-FFF2-40B4-BE49-F238E27FC236}">
                <a16:creationId xmlns:a16="http://schemas.microsoft.com/office/drawing/2014/main" id="{04BBF087-952B-4148-AFF1-AFDDE86C1626}"/>
              </a:ext>
            </a:extLst>
          </p:cNvPr>
          <p:cNvPicPr>
            <a:picLocks noChangeAspect="1"/>
          </p:cNvPicPr>
          <p:nvPr/>
        </p:nvPicPr>
        <p:blipFill rotWithShape="1">
          <a:blip r:embed="rId2"/>
          <a:srcRect l="18229" r="22902" b="-1"/>
          <a:stretch/>
        </p:blipFill>
        <p:spPr>
          <a:xfrm>
            <a:off x="508000" y="2159331"/>
            <a:ext cx="4067572" cy="38823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p:cNvSpPr>
            <a:spLocks noGrp="1"/>
          </p:cNvSpPr>
          <p:nvPr>
            <p:ph idx="1"/>
          </p:nvPr>
        </p:nvSpPr>
        <p:spPr>
          <a:xfrm>
            <a:off x="508000" y="1253067"/>
            <a:ext cx="4616450" cy="4351866"/>
          </a:xfrm>
        </p:spPr>
        <p:style>
          <a:lnRef idx="1">
            <a:schemeClr val="accent1"/>
          </a:lnRef>
          <a:fillRef idx="2">
            <a:schemeClr val="accent1"/>
          </a:fillRef>
          <a:effectRef idx="1">
            <a:schemeClr val="accent1"/>
          </a:effectRef>
          <a:fontRef idx="minor">
            <a:schemeClr val="dk1"/>
          </a:fontRef>
        </p:style>
        <p:txBody>
          <a:bodyPr anchor="ctr">
            <a:normAutofit/>
          </a:bodyPr>
          <a:lstStyle/>
          <a:p>
            <a:pPr rtl="1"/>
            <a:r>
              <a:rPr lang="ar-EG"/>
              <a:t>وفيه يتحدث ابن القيم عن </a:t>
            </a:r>
            <a:r>
              <a:rPr lang="ar-EG">
                <a:highlight>
                  <a:srgbClr val="FF00FF"/>
                </a:highlight>
              </a:rPr>
              <a:t>تجنب الطفل فضول العادات (الرذائل) </a:t>
            </a:r>
            <a:r>
              <a:rPr lang="ar-EG"/>
              <a:t>وكان قد أشار إليه في الفصل السابق ويبدوا أنه شعر بأهمية هذه المسألة فأفرد له فصلا </a:t>
            </a:r>
          </a:p>
          <a:p>
            <a:pPr rtl="1"/>
            <a:r>
              <a:rPr lang="ar-EG">
                <a:highlight>
                  <a:srgbClr val="FF00FF"/>
                </a:highlight>
              </a:rPr>
              <a:t>كيف؟؟؟؟؟</a:t>
            </a:r>
          </a:p>
          <a:p>
            <a:pPr rtl="1"/>
            <a:r>
              <a:rPr lang="ar-EG"/>
              <a:t>يقول: </a:t>
            </a:r>
          </a:p>
          <a:p>
            <a:pPr rtl="1"/>
            <a:r>
              <a:rPr lang="ar-EG"/>
              <a:t>"وعلى الولي أن يجنبه فضول الطعام والكلام والمنام، ومخالط الأنام"</a:t>
            </a:r>
          </a:p>
          <a:p>
            <a:pPr rtl="1"/>
            <a:r>
              <a:rPr lang="ar-EG">
                <a:highlight>
                  <a:srgbClr val="FF00FF"/>
                </a:highlight>
              </a:rPr>
              <a:t>النتيجة:</a:t>
            </a:r>
          </a:p>
          <a:p>
            <a:pPr rtl="1"/>
            <a:r>
              <a:rPr lang="ar-EG"/>
              <a:t>" فإن الخسارة في هذه الفضلات وهى تفوت على العبد خير دنياه وآخرته"</a:t>
            </a:r>
            <a:endParaRPr lang="en-US"/>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عنوان 1"/>
          <p:cNvSpPr>
            <a:spLocks noGrp="1"/>
          </p:cNvSpPr>
          <p:nvPr>
            <p:ph type="title"/>
          </p:nvPr>
        </p:nvSpPr>
        <p:spPr>
          <a:xfrm>
            <a:off x="5872243" y="1253067"/>
            <a:ext cx="2528807" cy="4351866"/>
          </a:xfrm>
        </p:spPr>
        <p:txBody>
          <a:bodyPr anchor="ctr">
            <a:normAutofit/>
          </a:bodyPr>
          <a:lstStyle/>
          <a:p>
            <a:pPr rtl="1"/>
            <a:r>
              <a:rPr lang="ar-SA">
                <a:solidFill>
                  <a:schemeClr val="bg1"/>
                </a:solidFill>
              </a:rPr>
              <a:t>فصل تجنب الرذائل</a:t>
            </a:r>
            <a:endParaRPr 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CA2EA4B-E6B5-4834-889E-F678BE60E49C}"/>
              </a:ext>
            </a:extLst>
          </p:cNvPr>
          <p:cNvSpPr>
            <a:spLocks noGrp="1"/>
          </p:cNvSpPr>
          <p:nvPr>
            <p:ph idx="1"/>
          </p:nvPr>
        </p:nvSpPr>
        <p:spPr>
          <a:xfrm>
            <a:off x="508000" y="1253067"/>
            <a:ext cx="4616450" cy="4351866"/>
          </a:xfrm>
        </p:spPr>
        <p:txBody>
          <a:bodyPr anchor="ctr">
            <a:normAutofit/>
          </a:bodyPr>
          <a:lstStyle/>
          <a:p>
            <a:r>
              <a:rPr lang="ar-EG"/>
              <a:t>فهو هنا يركز على دور الأب </a:t>
            </a:r>
            <a:r>
              <a:rPr lang="ar-EG" err="1"/>
              <a:t>فى</a:t>
            </a:r>
            <a:r>
              <a:rPr lang="ar-EG"/>
              <a:t> تهذيب أخلاق الطفل ويحد من إهمال الأب لهذا الدور ويرفض تدليل الصبى وتركه يفعل الرذائل لان :</a:t>
            </a:r>
          </a:p>
          <a:p>
            <a:r>
              <a:rPr lang="ar-EG"/>
              <a:t>مغبة ذلك لا يحمد عقباه بالنسبة له، وهو يرى أن فساد الأبناء في الغالب سببه الآباء ويقول </a:t>
            </a:r>
            <a:r>
              <a:rPr lang="ar-EG" err="1"/>
              <a:t>فى</a:t>
            </a:r>
            <a:r>
              <a:rPr lang="ar-EG"/>
              <a:t> ذلك: وإذا اعتبرت الفساد </a:t>
            </a:r>
            <a:r>
              <a:rPr lang="ar-EG" err="1"/>
              <a:t>فى</a:t>
            </a:r>
            <a:r>
              <a:rPr lang="ar-EG"/>
              <a:t> الأولاد رأيت عامته من مثل الأبناء. </a:t>
            </a:r>
            <a:br>
              <a:rPr lang="en-US"/>
            </a:br>
            <a:r>
              <a:rPr lang="ar-EG"/>
              <a:t>وكأنه يدرك خطورة هذه المسألة فيفرد لها فصلا بعنوان: فساد الأبناء بفساد الآباء، وهو يقصد بفساد الآباء إغفالهم لأبنائهم وعدم رعايتهم وتركهم لصحبة من يفسدهم، ويشبه</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عنوان 1">
            <a:extLst>
              <a:ext uri="{FF2B5EF4-FFF2-40B4-BE49-F238E27FC236}">
                <a16:creationId xmlns:a16="http://schemas.microsoft.com/office/drawing/2014/main" id="{871DBAAD-C674-4D9D-BB45-CFCCF65C817E}"/>
              </a:ext>
            </a:extLst>
          </p:cNvPr>
          <p:cNvSpPr>
            <a:spLocks noGrp="1"/>
          </p:cNvSpPr>
          <p:nvPr>
            <p:ph type="title"/>
          </p:nvPr>
        </p:nvSpPr>
        <p:spPr>
          <a:xfrm>
            <a:off x="5872243" y="1253067"/>
            <a:ext cx="2528807" cy="4351866"/>
          </a:xfrm>
        </p:spPr>
        <p:txBody>
          <a:bodyPr anchor="ctr">
            <a:normAutofit/>
          </a:bodyPr>
          <a:lstStyle/>
          <a:p>
            <a:r>
              <a:rPr lang="ar-EG">
                <a:solidFill>
                  <a:schemeClr val="bg1"/>
                </a:solidFill>
              </a:rPr>
              <a:t>فصل: فساد الأبناء بفساد الآباء</a:t>
            </a:r>
          </a:p>
        </p:txBody>
      </p:sp>
    </p:spTree>
    <p:extLst>
      <p:ext uri="{BB962C8B-B14F-4D97-AF65-F5344CB8AC3E}">
        <p14:creationId xmlns:p14="http://schemas.microsoft.com/office/powerpoint/2010/main" val="3664890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3" name="Straight Connector 12">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عنوان 1"/>
          <p:cNvSpPr>
            <a:spLocks noGrp="1"/>
          </p:cNvSpPr>
          <p:nvPr>
            <p:ph type="title"/>
          </p:nvPr>
        </p:nvSpPr>
        <p:spPr>
          <a:xfrm>
            <a:off x="489360" y="1382486"/>
            <a:ext cx="2660686" cy="4093028"/>
          </a:xfrm>
        </p:spPr>
        <p:txBody>
          <a:bodyPr anchor="ctr">
            <a:normAutofit/>
          </a:bodyPr>
          <a:lstStyle/>
          <a:p>
            <a:r>
              <a:rPr lang="ar-EG" sz="3800"/>
              <a:t>جوانب مهمة يجب مراعاتها عند وضع المناهج للأطفال</a:t>
            </a:r>
            <a:endParaRPr lang="en-US" sz="3800"/>
          </a:p>
        </p:txBody>
      </p:sp>
      <p:sp>
        <p:nvSpPr>
          <p:cNvPr id="23" name="Rectangle 22">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عنصر نائب للمحتوى 2">
            <a:extLst>
              <a:ext uri="{FF2B5EF4-FFF2-40B4-BE49-F238E27FC236}">
                <a16:creationId xmlns:a16="http://schemas.microsoft.com/office/drawing/2014/main" id="{84A7771B-47D3-4CDC-93CF-836D6B8B8778}"/>
              </a:ext>
            </a:extLst>
          </p:cNvPr>
          <p:cNvGraphicFramePr>
            <a:graphicFrameLocks noGrp="1"/>
          </p:cNvGraphicFramePr>
          <p:nvPr>
            <p:ph idx="1"/>
            <p:extLst>
              <p:ext uri="{D42A27DB-BD31-4B8C-83A1-F6EECF244321}">
                <p14:modId xmlns:p14="http://schemas.microsoft.com/office/powerpoint/2010/main" val="1020959276"/>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2716AD2-F465-40A4-9013-2B95513A5420}"/>
              </a:ext>
            </a:extLst>
          </p:cNvPr>
          <p:cNvSpPr>
            <a:spLocks noGrp="1"/>
          </p:cNvSpPr>
          <p:nvPr>
            <p:ph idx="1"/>
          </p:nvPr>
        </p:nvSpPr>
        <p:spPr>
          <a:xfrm>
            <a:off x="251520" y="548680"/>
            <a:ext cx="8496943" cy="5832648"/>
          </a:xfrm>
        </p:spPr>
        <p:txBody>
          <a:bodyPr>
            <a:noAutofit/>
          </a:bodyPr>
          <a:lstStyle/>
          <a:p>
            <a:r>
              <a:rPr lang="ar-EG" sz="2400" dirty="0">
                <a:solidFill>
                  <a:srgbClr val="FFC000"/>
                </a:solidFill>
              </a:rPr>
              <a:t>الباب الأول في استحباب طلب الولد</a:t>
            </a:r>
            <a:br>
              <a:rPr lang="ar-EG" sz="2400" dirty="0">
                <a:solidFill>
                  <a:srgbClr val="FFC000"/>
                </a:solidFill>
              </a:rPr>
            </a:br>
            <a:r>
              <a:rPr lang="ar-EG" sz="2400" dirty="0">
                <a:solidFill>
                  <a:srgbClr val="FFC000"/>
                </a:solidFill>
              </a:rPr>
              <a:t>الباب الثاني في كراهة تسخط البنات</a:t>
            </a:r>
            <a:br>
              <a:rPr lang="ar-EG" sz="2400" dirty="0">
                <a:solidFill>
                  <a:srgbClr val="FFC000"/>
                </a:solidFill>
              </a:rPr>
            </a:br>
            <a:r>
              <a:rPr lang="ar-EG" sz="2400" dirty="0">
                <a:solidFill>
                  <a:srgbClr val="FFC000"/>
                </a:solidFill>
              </a:rPr>
              <a:t>الباب الثالث في استحباب بشارة من ولد له ولد وتهنئته</a:t>
            </a:r>
            <a:br>
              <a:rPr lang="ar-EG" sz="2400" dirty="0">
                <a:solidFill>
                  <a:srgbClr val="FFC000"/>
                </a:solidFill>
              </a:rPr>
            </a:br>
            <a:r>
              <a:rPr lang="ar-EG" sz="2400" dirty="0">
                <a:solidFill>
                  <a:srgbClr val="FFC000"/>
                </a:solidFill>
              </a:rPr>
              <a:t>الباب الرابع في استحباب التأذين في أذنه اليمنى والإقامة في أذنه اليسرى</a:t>
            </a:r>
            <a:br>
              <a:rPr lang="ar-EG" sz="2400" dirty="0">
                <a:solidFill>
                  <a:srgbClr val="FFC000"/>
                </a:solidFill>
              </a:rPr>
            </a:br>
            <a:r>
              <a:rPr lang="ar-EG" sz="2400" dirty="0">
                <a:solidFill>
                  <a:srgbClr val="FFC000"/>
                </a:solidFill>
              </a:rPr>
              <a:t>الباب الخامس في استحباب تحنيكه</a:t>
            </a:r>
            <a:br>
              <a:rPr lang="ar-EG" sz="2400" dirty="0">
                <a:solidFill>
                  <a:srgbClr val="FFC000"/>
                </a:solidFill>
              </a:rPr>
            </a:br>
            <a:r>
              <a:rPr lang="ar-EG" sz="2400" dirty="0">
                <a:solidFill>
                  <a:srgbClr val="FFC000"/>
                </a:solidFill>
              </a:rPr>
              <a:t>الباب السادس في العقيقة وأحكامها</a:t>
            </a:r>
            <a:br>
              <a:rPr lang="ar-EG" sz="2400" dirty="0"/>
            </a:br>
            <a:r>
              <a:rPr lang="ar-EG" sz="2400" dirty="0"/>
              <a:t>           *  الفصل الأول - في بيان مشروعيتها</a:t>
            </a:r>
            <a:br>
              <a:rPr lang="ar-EG" sz="2400" dirty="0"/>
            </a:br>
            <a:r>
              <a:rPr lang="ar-EG" sz="2400" dirty="0"/>
              <a:t>           *  الفصل الثاني - في ذكر حجج من كرهها</a:t>
            </a:r>
            <a:br>
              <a:rPr lang="ar-EG" sz="2400" dirty="0"/>
            </a:br>
            <a:r>
              <a:rPr lang="ar-EG" sz="2400" dirty="0"/>
              <a:t>           *  الفصل الثالث _ في أدلة الاستحباب</a:t>
            </a:r>
            <a:br>
              <a:rPr lang="ar-EG" sz="2400" dirty="0"/>
            </a:br>
            <a:r>
              <a:rPr lang="ar-EG" sz="2400" dirty="0"/>
              <a:t>           *  الفصل الرابع في الجواب عن حجج من كرهها</a:t>
            </a:r>
            <a:br>
              <a:rPr lang="ar-EG" sz="2400" dirty="0"/>
            </a:br>
            <a:r>
              <a:rPr lang="ar-EG" sz="2400" dirty="0"/>
              <a:t>           *  الفصل الخامس في اشتقاقها ومن أي شيء أخذت</a:t>
            </a:r>
            <a:br>
              <a:rPr lang="ar-EG" sz="2400" dirty="0"/>
            </a:br>
            <a:r>
              <a:rPr lang="ar-EG" sz="2400" dirty="0"/>
              <a:t>           *  الفصل السادس - هل تكره تسميتها عقيقة</a:t>
            </a:r>
            <a:br>
              <a:rPr lang="ar-EG" sz="2400" dirty="0"/>
            </a:br>
            <a:r>
              <a:rPr lang="ar-EG" sz="2400" dirty="0"/>
              <a:t>           * الفصل السابع - في ذكر الخلاف في وجوبها واستحبابها وحجج الطائفتين</a:t>
            </a:r>
            <a:br>
              <a:rPr lang="ar-EG" sz="2400" dirty="0"/>
            </a:br>
            <a:endParaRPr lang="ar-EG" sz="2400" dirty="0"/>
          </a:p>
        </p:txBody>
      </p:sp>
    </p:spTree>
    <p:extLst>
      <p:ext uri="{BB962C8B-B14F-4D97-AF65-F5344CB8AC3E}">
        <p14:creationId xmlns:p14="http://schemas.microsoft.com/office/powerpoint/2010/main" val="245886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8088925-5039-4E31-92B3-14408C76C3F1}"/>
              </a:ext>
            </a:extLst>
          </p:cNvPr>
          <p:cNvSpPr>
            <a:spLocks noGrp="1"/>
          </p:cNvSpPr>
          <p:nvPr>
            <p:ph idx="1"/>
          </p:nvPr>
        </p:nvSpPr>
        <p:spPr>
          <a:xfrm>
            <a:off x="609598" y="404664"/>
            <a:ext cx="8138865" cy="5832648"/>
          </a:xfrm>
        </p:spPr>
        <p:txBody>
          <a:bodyPr>
            <a:normAutofit fontScale="92500"/>
          </a:bodyPr>
          <a:lstStyle/>
          <a:p>
            <a:r>
              <a:rPr lang="ar-EG" sz="2000" b="1" dirty="0"/>
              <a:t>الفصل الثامن - في الوقت الذي تستحب فيه العقيقة</a:t>
            </a:r>
            <a:br>
              <a:rPr lang="ar-EG" sz="2000" b="1" dirty="0"/>
            </a:br>
            <a:r>
              <a:rPr lang="ar-EG" sz="2000" b="1" dirty="0"/>
              <a:t>الفصل التاسع في بيان أن العقيقة افضل من التصدق بثمنها ولو زاد</a:t>
            </a:r>
            <a:br>
              <a:rPr lang="ar-EG" sz="2000" b="1" dirty="0"/>
            </a:br>
            <a:r>
              <a:rPr lang="ar-EG" sz="2000" b="1" dirty="0"/>
              <a:t>الفصل العاشر في تفاضل الذكر والأنثى فيها واختلاف الناس في ذلك</a:t>
            </a:r>
            <a:br>
              <a:rPr lang="ar-EG" sz="2000" b="1" dirty="0"/>
            </a:br>
            <a:r>
              <a:rPr lang="ar-EG" sz="2000" b="1" dirty="0"/>
              <a:t>الفصل الحادي عشر في ذكر الغرض من العقيقة وحكمها وفوائدها</a:t>
            </a:r>
            <a:br>
              <a:rPr lang="ar-EG" sz="2000" b="1" dirty="0"/>
            </a:br>
            <a:r>
              <a:rPr lang="ar-EG" sz="2000" b="1" dirty="0"/>
              <a:t>الفصل الثاني عشر في استحباب طبخها دون إخراج لحمها نيئا</a:t>
            </a:r>
            <a:br>
              <a:rPr lang="ar-EG" sz="2000" b="1" dirty="0"/>
            </a:br>
            <a:r>
              <a:rPr lang="ar-EG" sz="2000" b="1" dirty="0"/>
              <a:t>الفصل الثالث عشر في كراهة كسر عظامها</a:t>
            </a:r>
            <a:br>
              <a:rPr lang="ar-EG" sz="2000" b="1" dirty="0"/>
            </a:br>
            <a:r>
              <a:rPr lang="ar-EG" sz="2000" b="1" dirty="0"/>
              <a:t>الفصل الرابع عشر في السن </a:t>
            </a:r>
            <a:r>
              <a:rPr lang="ar-EG" sz="2000" b="1" dirty="0" err="1"/>
              <a:t>المجزىء</a:t>
            </a:r>
            <a:r>
              <a:rPr lang="ar-EG" sz="2000" b="1" dirty="0"/>
              <a:t> فيها</a:t>
            </a:r>
            <a:br>
              <a:rPr lang="ar-EG" sz="2000" b="1" dirty="0"/>
            </a:br>
            <a:r>
              <a:rPr lang="ar-EG" sz="2000" b="1" dirty="0"/>
              <a:t>الفصل الخامس عشر أنه لا يصح الاشتراك فيها ولا </a:t>
            </a:r>
            <a:r>
              <a:rPr lang="ar-EG" sz="2000" b="1" dirty="0" err="1"/>
              <a:t>يجزىء</a:t>
            </a:r>
            <a:r>
              <a:rPr lang="ar-EG" sz="2000" b="1" dirty="0"/>
              <a:t> الرأس إلا عن رأس هذا مما تخالف فيه العقيقة الهدي والأضحية</a:t>
            </a:r>
            <a:br>
              <a:rPr lang="ar-EG" sz="2000" b="1" dirty="0"/>
            </a:br>
            <a:r>
              <a:rPr lang="ar-EG" sz="2000" b="1" dirty="0"/>
              <a:t>الفصل السادس عشر هل تشرع العقيقة بغير الغنم كالإبل والبقر أم لا</a:t>
            </a:r>
            <a:br>
              <a:rPr lang="ar-EG" sz="2000" b="1" dirty="0"/>
            </a:br>
            <a:r>
              <a:rPr lang="ar-EG" sz="2000" b="1" dirty="0"/>
              <a:t>الفصل السابع عشر في بيان مصرفها</a:t>
            </a:r>
            <a:br>
              <a:rPr lang="ar-EG" sz="2000" b="1" dirty="0"/>
            </a:br>
            <a:r>
              <a:rPr lang="ar-EG" sz="2000" b="1" dirty="0"/>
              <a:t>الفصل الثامن عشر في حكم اجتماع العقيقة والأضحية</a:t>
            </a:r>
            <a:br>
              <a:rPr lang="ar-EG" sz="2000" b="1" dirty="0"/>
            </a:br>
            <a:r>
              <a:rPr lang="ar-EG" sz="2000" b="1" dirty="0"/>
              <a:t>الفصل التاسع عشر في حكم من لم يعق عنه أبواه هل يعق عن نفسه إذا بلغ</a:t>
            </a:r>
            <a:br>
              <a:rPr lang="ar-EG" sz="2000" b="1" dirty="0"/>
            </a:br>
            <a:r>
              <a:rPr lang="ar-EG" sz="2000" b="1" dirty="0"/>
              <a:t>الفصل العشرون في حكم جلدها </a:t>
            </a:r>
            <a:r>
              <a:rPr lang="ar-EG" sz="2000" b="1" dirty="0" err="1"/>
              <a:t>وسواقطها</a:t>
            </a:r>
            <a:br>
              <a:rPr lang="ar-EG" sz="2000" b="1" dirty="0"/>
            </a:br>
            <a:r>
              <a:rPr lang="ar-EG" sz="2000" b="1" dirty="0"/>
              <a:t>الفصل الحادي والعشرون فيما يقال عند ذبحها</a:t>
            </a:r>
            <a:br>
              <a:rPr lang="ar-EG" sz="2000" b="1" dirty="0"/>
            </a:br>
            <a:r>
              <a:rPr lang="ar-EG" sz="2000" b="1" dirty="0"/>
              <a:t>الفصل الثاني والعشرون في حكم اختصاصها بالأسابيع</a:t>
            </a:r>
            <a:br>
              <a:rPr lang="ar-EG" sz="2000" b="1" dirty="0"/>
            </a:br>
            <a:endParaRPr lang="ar-EG" sz="2000" b="1" dirty="0"/>
          </a:p>
        </p:txBody>
      </p:sp>
    </p:spTree>
    <p:extLst>
      <p:ext uri="{BB962C8B-B14F-4D97-AF65-F5344CB8AC3E}">
        <p14:creationId xmlns:p14="http://schemas.microsoft.com/office/powerpoint/2010/main" val="370724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740DC6F-CA7D-4272-8F7B-A80798196236}"/>
              </a:ext>
            </a:extLst>
          </p:cNvPr>
          <p:cNvSpPr>
            <a:spLocks noGrp="1"/>
          </p:cNvSpPr>
          <p:nvPr>
            <p:ph idx="1"/>
          </p:nvPr>
        </p:nvSpPr>
        <p:spPr>
          <a:xfrm>
            <a:off x="609598" y="548680"/>
            <a:ext cx="8138865" cy="5492683"/>
          </a:xfrm>
        </p:spPr>
        <p:txBody>
          <a:bodyPr>
            <a:noAutofit/>
          </a:bodyPr>
          <a:lstStyle/>
          <a:p>
            <a:r>
              <a:rPr lang="ar-EG" sz="2400" b="1" dirty="0">
                <a:solidFill>
                  <a:srgbClr val="FFC000"/>
                </a:solidFill>
              </a:rPr>
              <a:t>الباب السابع في حلق رأسه والتصدق بوزن شعره</a:t>
            </a:r>
            <a:br>
              <a:rPr lang="ar-EG" sz="2400" dirty="0"/>
            </a:br>
            <a:r>
              <a:rPr lang="ar-EG" sz="2400" b="1" dirty="0">
                <a:solidFill>
                  <a:srgbClr val="FFC000"/>
                </a:solidFill>
              </a:rPr>
              <a:t>الباب الثامن في ذكر تسميته وأحكامها ووقتها </a:t>
            </a:r>
          </a:p>
          <a:p>
            <a:r>
              <a:rPr lang="ar-EG" sz="2400" b="1" dirty="0">
                <a:solidFill>
                  <a:schemeClr val="tx1"/>
                </a:solidFill>
              </a:rPr>
              <a:t>وفيه عشرة </a:t>
            </a:r>
            <a:r>
              <a:rPr lang="ar-EG" sz="2400" dirty="0"/>
              <a:t>فصول وهي كالتالي:</a:t>
            </a:r>
            <a:br>
              <a:rPr lang="ar-EG" sz="2400" dirty="0"/>
            </a:br>
            <a:r>
              <a:rPr lang="ar-EG" sz="2400" dirty="0"/>
              <a:t>  * الفصل الأول في وقت التسمية</a:t>
            </a:r>
            <a:br>
              <a:rPr lang="ar-EG" sz="2400" dirty="0"/>
            </a:br>
            <a:r>
              <a:rPr lang="ar-EG" sz="2400" dirty="0"/>
              <a:t>  *الفصل الثاني فيما يستحب من الأسماء وما يكره منها</a:t>
            </a:r>
            <a:br>
              <a:rPr lang="ar-EG" sz="2400" dirty="0"/>
            </a:br>
            <a:r>
              <a:rPr lang="ar-EG" sz="2400" dirty="0"/>
              <a:t>  *الفصل الثالث في تغيير الاسم باسم آخر لمصلحة تقتضيه</a:t>
            </a:r>
            <a:br>
              <a:rPr lang="ar-EG" sz="2400" dirty="0"/>
            </a:br>
            <a:r>
              <a:rPr lang="ar-EG" sz="2400" dirty="0"/>
              <a:t>  *الفصل الرابع في جواز تكنية المولود بأبي فلان</a:t>
            </a:r>
            <a:br>
              <a:rPr lang="ar-EG" sz="2400" dirty="0"/>
            </a:br>
            <a:r>
              <a:rPr lang="ar-EG" sz="2400" dirty="0"/>
              <a:t>  *الفصل الخامس في أن التسمية حق للأب لا للأم</a:t>
            </a:r>
            <a:br>
              <a:rPr lang="ar-EG" sz="2400" dirty="0"/>
            </a:br>
            <a:r>
              <a:rPr lang="ar-EG" sz="2400" dirty="0"/>
              <a:t>  *الفصل السادس في الفرق بين الاسم والكنية واللقب</a:t>
            </a:r>
            <a:br>
              <a:rPr lang="ar-EG" sz="2400" dirty="0"/>
            </a:br>
            <a:r>
              <a:rPr lang="ar-EG" sz="2400" dirty="0"/>
              <a:t>  *الفصل السابع في حكم التسمية باسم نبينا صلى الله     عليه وسلم والتكني بكنيته إفرادا وجمعا</a:t>
            </a:r>
            <a:br>
              <a:rPr lang="ar-EG" sz="2400" dirty="0"/>
            </a:br>
            <a:r>
              <a:rPr lang="ar-EG" sz="2400" dirty="0"/>
              <a:t>  *الفصل الثامن في جواز التسمية بأكثر من اسم واحد</a:t>
            </a:r>
            <a:br>
              <a:rPr lang="ar-EG" sz="2400" dirty="0"/>
            </a:br>
            <a:r>
              <a:rPr lang="ar-EG" sz="2400" dirty="0"/>
              <a:t>  *الفصل التاسع في بيان ارتباط معنى الاسم بالمسمى</a:t>
            </a:r>
            <a:br>
              <a:rPr lang="ar-EG" sz="2400" dirty="0"/>
            </a:br>
            <a:r>
              <a:rPr lang="ar-EG" sz="2400" dirty="0"/>
              <a:t>  *الفصل العاشر في بيان أن الخلق يدعون يوم القيامة بآبائهم لا بأمهاتهم</a:t>
            </a:r>
            <a:br>
              <a:rPr lang="ar-EG" sz="2400" dirty="0"/>
            </a:br>
            <a:endParaRPr lang="ar-EG" sz="2400" dirty="0"/>
          </a:p>
        </p:txBody>
      </p:sp>
      <mc:AlternateContent xmlns:mc="http://schemas.openxmlformats.org/markup-compatibility/2006" xmlns:pslz="http://schemas.microsoft.com/office/powerpoint/2016/slidezoom">
        <mc:Choice Requires="pslz">
          <p:graphicFrame>
            <p:nvGraphicFramePr>
              <p:cNvPr id="5" name="صورة الشريحة 4">
                <a:extLst>
                  <a:ext uri="{FF2B5EF4-FFF2-40B4-BE49-F238E27FC236}">
                    <a16:creationId xmlns:a16="http://schemas.microsoft.com/office/drawing/2014/main" id="{41F57ECA-B640-4482-A45B-2D387F171586}"/>
                  </a:ext>
                </a:extLst>
              </p:cNvPr>
              <p:cNvGraphicFramePr>
                <a:graphicFrameLocks noChangeAspect="1"/>
              </p:cNvGraphicFramePr>
              <p:nvPr>
                <p:extLst>
                  <p:ext uri="{D42A27DB-BD31-4B8C-83A1-F6EECF244321}">
                    <p14:modId xmlns:p14="http://schemas.microsoft.com/office/powerpoint/2010/main" val="1507859660"/>
                  </p:ext>
                </p:extLst>
              </p:nvPr>
            </p:nvGraphicFramePr>
            <p:xfrm>
              <a:off x="-2763253" y="-232339"/>
              <a:ext cx="2286000" cy="1714500"/>
            </p:xfrm>
            <a:graphic>
              <a:graphicData uri="http://schemas.microsoft.com/office/powerpoint/2016/slidezoom">
                <pslz:sldZm>
                  <pslz:sldZmObj sldId="291" cId="1294442286">
                    <pslz:zmPr id="{E1E74763-716D-4ECC-8EAB-AD1441076C0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صورة الشريحة 4">
                <a:extLst>
                  <a:ext uri="{FF2B5EF4-FFF2-40B4-BE49-F238E27FC236}">
                    <a16:creationId xmlns:a16="http://schemas.microsoft.com/office/drawing/2014/main" id="{41F57ECA-B640-4482-A45B-2D387F171586}"/>
                  </a:ext>
                </a:extLst>
              </p:cNvPr>
              <p:cNvPicPr>
                <a:picLocks noGrp="1" noRot="1" noChangeAspect="1" noMove="1" noResize="1" noEditPoints="1" noAdjustHandles="1" noChangeArrowheads="1" noChangeShapeType="1"/>
              </p:cNvPicPr>
              <p:nvPr/>
            </p:nvPicPr>
            <p:blipFill>
              <a:blip r:embed="rId3"/>
              <a:stretch>
                <a:fillRect/>
              </a:stretch>
            </p:blipFill>
            <p:spPr>
              <a:xfrm>
                <a:off x="-2763253" y="-232339"/>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29444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70A9755-3143-4CD2-88D0-ED657F607DFB}"/>
              </a:ext>
            </a:extLst>
          </p:cNvPr>
          <p:cNvSpPr>
            <a:spLocks noGrp="1"/>
          </p:cNvSpPr>
          <p:nvPr>
            <p:ph idx="1"/>
          </p:nvPr>
        </p:nvSpPr>
        <p:spPr>
          <a:xfrm>
            <a:off x="609598" y="404664"/>
            <a:ext cx="7994849" cy="5636699"/>
          </a:xfrm>
        </p:spPr>
        <p:txBody>
          <a:bodyPr>
            <a:noAutofit/>
          </a:bodyPr>
          <a:lstStyle/>
          <a:p>
            <a:r>
              <a:rPr lang="ar-EG" sz="2800" b="1" dirty="0">
                <a:solidFill>
                  <a:schemeClr val="accent3"/>
                </a:solidFill>
              </a:rPr>
              <a:t>الباب التاسع في ختان المولود وأحكامه </a:t>
            </a:r>
          </a:p>
          <a:p>
            <a:r>
              <a:rPr lang="ar-EG" sz="2800" u="sng" dirty="0"/>
              <a:t>وفيه أربعة عشر فصلا</a:t>
            </a:r>
            <a:br>
              <a:rPr lang="ar-EG" sz="2800" dirty="0"/>
            </a:br>
            <a:r>
              <a:rPr lang="ar-EG" sz="2800" dirty="0"/>
              <a:t>الفصل الأول في بيان معناه واشتقاقه</a:t>
            </a:r>
            <a:br>
              <a:rPr lang="ar-EG" sz="2800" dirty="0"/>
            </a:br>
            <a:r>
              <a:rPr lang="ar-EG" sz="2800" dirty="0"/>
              <a:t>الفصل الثاني في ذكر ختان إبراهيم الخليل والأنبياء بعده صلى الله عليهم </a:t>
            </a:r>
            <a:r>
              <a:rPr lang="ar-EG" sz="2800" dirty="0" err="1"/>
              <a:t>أجميعن</a:t>
            </a:r>
            <a:br>
              <a:rPr lang="ar-EG" sz="2800" dirty="0"/>
            </a:br>
            <a:r>
              <a:rPr lang="ar-EG" sz="2800" dirty="0"/>
              <a:t>الفصل الثالث في مشروعيته وأنه من خصال الفطرة</a:t>
            </a:r>
            <a:br>
              <a:rPr lang="ar-EG" sz="2800" dirty="0"/>
            </a:br>
            <a:r>
              <a:rPr lang="ar-EG" sz="2800" dirty="0"/>
              <a:t>الفصل الرابع في الاختلاف في وجوبه واستحبابه</a:t>
            </a:r>
            <a:br>
              <a:rPr lang="ar-EG" sz="2800" dirty="0"/>
            </a:br>
            <a:r>
              <a:rPr lang="ar-EG" sz="2800" dirty="0"/>
              <a:t>الفصل الخامس في وقت وجوبه</a:t>
            </a:r>
            <a:br>
              <a:rPr lang="ar-EG" sz="2800" dirty="0"/>
            </a:br>
            <a:r>
              <a:rPr lang="ar-EG" sz="2800" dirty="0"/>
              <a:t>الفصل السادس في الاختلاف في كراهية يوم السابع</a:t>
            </a:r>
            <a:br>
              <a:rPr lang="ar-EG" sz="2800" dirty="0"/>
            </a:br>
            <a:r>
              <a:rPr lang="ar-EG" sz="2800" dirty="0"/>
              <a:t>الفصل السابع في حكمة الختان وفوائده</a:t>
            </a:r>
            <a:br>
              <a:rPr lang="ar-EG" sz="2800" dirty="0"/>
            </a:br>
            <a:r>
              <a:rPr lang="ar-EG" sz="2800" dirty="0"/>
              <a:t>الفصل الثامن في بيان القدر الذي يؤخذ من الختان</a:t>
            </a:r>
            <a:br>
              <a:rPr lang="ar-EG" sz="2800" dirty="0"/>
            </a:br>
            <a:r>
              <a:rPr lang="ar-EG" sz="2800" dirty="0"/>
              <a:t>الفصل التاسع في أن حكمه يعم الذكر والأنثى</a:t>
            </a:r>
            <a:br>
              <a:rPr lang="ar-EG" sz="2800" dirty="0"/>
            </a:br>
            <a:r>
              <a:rPr lang="ar-EG" sz="2800" dirty="0"/>
              <a:t>الفصل العاشر في حكم جناية الخاتن وسراية الختان</a:t>
            </a:r>
            <a:br>
              <a:rPr lang="ar-EG" sz="2800" dirty="0"/>
            </a:br>
            <a:endParaRPr lang="ar-EG" sz="2800" dirty="0"/>
          </a:p>
        </p:txBody>
      </p:sp>
    </p:spTree>
    <p:extLst>
      <p:ext uri="{BB962C8B-B14F-4D97-AF65-F5344CB8AC3E}">
        <p14:creationId xmlns:p14="http://schemas.microsoft.com/office/powerpoint/2010/main" val="203033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E9BDAB4-A22E-43AA-A134-975E849D22E0}"/>
              </a:ext>
            </a:extLst>
          </p:cNvPr>
          <p:cNvSpPr>
            <a:spLocks noGrp="1"/>
          </p:cNvSpPr>
          <p:nvPr>
            <p:ph idx="1"/>
          </p:nvPr>
        </p:nvSpPr>
        <p:spPr>
          <a:xfrm>
            <a:off x="609598" y="188640"/>
            <a:ext cx="8138865" cy="5564691"/>
          </a:xfrm>
        </p:spPr>
        <p:txBody>
          <a:bodyPr>
            <a:noAutofit/>
          </a:bodyPr>
          <a:lstStyle/>
          <a:p>
            <a:r>
              <a:rPr lang="ar-EG" sz="2400" dirty="0"/>
              <a:t>الفصل الحادي عشر في أحكام الأقلف من طهارته وصلاته وذبيحته وشهادته وغير ذلك</a:t>
            </a:r>
            <a:br>
              <a:rPr lang="ar-EG" sz="2400" dirty="0"/>
            </a:br>
            <a:r>
              <a:rPr lang="ar-EG" sz="2400" dirty="0"/>
              <a:t>الفصل الثاني عشر في </a:t>
            </a:r>
            <a:r>
              <a:rPr lang="ar-EG" sz="2400" dirty="0" err="1"/>
              <a:t>المسقطات</a:t>
            </a:r>
            <a:r>
              <a:rPr lang="ar-EG" sz="2400" dirty="0"/>
              <a:t> لوجوبه</a:t>
            </a:r>
            <a:br>
              <a:rPr lang="ar-EG" sz="2400" dirty="0"/>
            </a:br>
            <a:r>
              <a:rPr lang="ar-EG" sz="2400" dirty="0"/>
              <a:t>الفصل الثالث عشر في ختان النبي صلى الله عليه وسلم</a:t>
            </a:r>
            <a:br>
              <a:rPr lang="ar-EG" sz="2400" dirty="0"/>
            </a:br>
            <a:r>
              <a:rPr lang="ar-EG" sz="2400" dirty="0"/>
              <a:t>الفصل الرابع عشر في الحكمة التي لأجلها يعاد بنو آدم غرلا</a:t>
            </a:r>
            <a:br>
              <a:rPr lang="ar-EG" sz="2400" dirty="0"/>
            </a:br>
            <a:r>
              <a:rPr lang="ar-EG" sz="2400" b="1" dirty="0">
                <a:solidFill>
                  <a:schemeClr val="accent3"/>
                </a:solidFill>
              </a:rPr>
              <a:t>الباب العاشر في ثقب أذن الصبي والبنت</a:t>
            </a:r>
            <a:br>
              <a:rPr lang="ar-EG" sz="2400" b="1" dirty="0">
                <a:solidFill>
                  <a:schemeClr val="accent3"/>
                </a:solidFill>
              </a:rPr>
            </a:br>
            <a:r>
              <a:rPr lang="ar-EG" sz="2400" b="1" dirty="0">
                <a:solidFill>
                  <a:schemeClr val="accent3"/>
                </a:solidFill>
              </a:rPr>
              <a:t>الباب الحادي عشر في حكم بول الغلام والجارية قبل أن يأكلا الطعام</a:t>
            </a:r>
            <a:br>
              <a:rPr lang="ar-EG" sz="2400" b="1" dirty="0">
                <a:solidFill>
                  <a:schemeClr val="accent3"/>
                </a:solidFill>
              </a:rPr>
            </a:br>
            <a:r>
              <a:rPr lang="ar-EG" sz="2400" b="1" dirty="0">
                <a:solidFill>
                  <a:schemeClr val="accent3"/>
                </a:solidFill>
              </a:rPr>
              <a:t>الباب الثاني عشر في حكم ريقه ولعابه</a:t>
            </a:r>
            <a:br>
              <a:rPr lang="ar-EG" sz="2400" b="1" dirty="0">
                <a:solidFill>
                  <a:schemeClr val="accent3"/>
                </a:solidFill>
              </a:rPr>
            </a:br>
            <a:r>
              <a:rPr lang="ar-EG" sz="2400" b="1" dirty="0">
                <a:solidFill>
                  <a:schemeClr val="accent3"/>
                </a:solidFill>
              </a:rPr>
              <a:t>الباب الثالث عشر في جواز حمل الأطفال في الصلاة وإن لم يعلم حال ثيابهم</a:t>
            </a:r>
            <a:br>
              <a:rPr lang="ar-EG" sz="2400" b="1" dirty="0">
                <a:solidFill>
                  <a:schemeClr val="accent3"/>
                </a:solidFill>
              </a:rPr>
            </a:br>
            <a:r>
              <a:rPr lang="ar-EG" sz="2400" b="1" dirty="0">
                <a:solidFill>
                  <a:schemeClr val="accent3"/>
                </a:solidFill>
              </a:rPr>
              <a:t>الباب الرابع عشر في استحباب تقبيل الأطفال</a:t>
            </a:r>
            <a:br>
              <a:rPr lang="ar-EG" sz="2400" b="1" dirty="0">
                <a:solidFill>
                  <a:schemeClr val="accent3"/>
                </a:solidFill>
              </a:rPr>
            </a:br>
            <a:r>
              <a:rPr lang="ar-EG" sz="2400" b="1" dirty="0">
                <a:solidFill>
                  <a:srgbClr val="FFC000"/>
                </a:solidFill>
              </a:rPr>
              <a:t>الباب الخامس عشر في وجوب تأديب الأولاد وتعليمهم والعدل بينهم</a:t>
            </a:r>
            <a:br>
              <a:rPr lang="ar-EG" sz="2400" b="1" dirty="0">
                <a:solidFill>
                  <a:srgbClr val="FFC000"/>
                </a:solidFill>
              </a:rPr>
            </a:br>
            <a:r>
              <a:rPr lang="ar-EG" sz="2400" b="1" dirty="0">
                <a:solidFill>
                  <a:srgbClr val="FFC000"/>
                </a:solidFill>
              </a:rPr>
              <a:t>الباب السادس عشر في فصول نافعة في تربية </a:t>
            </a:r>
            <a:r>
              <a:rPr lang="ar-EG" sz="2400" b="1" dirty="0">
                <a:solidFill>
                  <a:schemeClr val="accent3"/>
                </a:solidFill>
              </a:rPr>
              <a:t>الأطفال تحمد عواقبها عند الكبر</a:t>
            </a:r>
            <a:br>
              <a:rPr lang="ar-EG" sz="2400" b="1" dirty="0">
                <a:solidFill>
                  <a:schemeClr val="accent3"/>
                </a:solidFill>
              </a:rPr>
            </a:br>
            <a:r>
              <a:rPr lang="ar-EG" sz="2400" b="1" dirty="0">
                <a:solidFill>
                  <a:schemeClr val="accent3"/>
                </a:solidFill>
              </a:rPr>
              <a:t>الباب السابع عشر في أطوار ابن آدم من وقت كونه نطفة إلى استقراره في الجنة أو النار </a:t>
            </a:r>
          </a:p>
        </p:txBody>
      </p:sp>
    </p:spTree>
    <p:extLst>
      <p:ext uri="{BB962C8B-B14F-4D97-AF65-F5344CB8AC3E}">
        <p14:creationId xmlns:p14="http://schemas.microsoft.com/office/powerpoint/2010/main" val="203073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02947D-E954-479B-8A29-D55D4D945429}"/>
              </a:ext>
            </a:extLst>
          </p:cNvPr>
          <p:cNvSpPr>
            <a:spLocks noGrp="1"/>
          </p:cNvSpPr>
          <p:nvPr>
            <p:ph type="title"/>
          </p:nvPr>
        </p:nvSpPr>
        <p:spPr>
          <a:xfrm>
            <a:off x="1896695" y="609600"/>
            <a:ext cx="6347713" cy="1320800"/>
          </a:xfrm>
        </p:spPr>
        <p:txBody>
          <a:bodyPr/>
          <a:lstStyle/>
          <a:p>
            <a:pPr algn="r"/>
            <a:r>
              <a:rPr lang="ar-EG" b="1" dirty="0"/>
              <a:t>الأبواب التي تهتم بتربية الطفل ورعايته</a:t>
            </a:r>
          </a:p>
        </p:txBody>
      </p:sp>
      <p:sp>
        <p:nvSpPr>
          <p:cNvPr id="3" name="عنصر نائب للمحتوى 2">
            <a:extLst>
              <a:ext uri="{FF2B5EF4-FFF2-40B4-BE49-F238E27FC236}">
                <a16:creationId xmlns:a16="http://schemas.microsoft.com/office/drawing/2014/main" id="{79EEF5E3-21EC-42EF-B81E-BC084EFE0BA2}"/>
              </a:ext>
            </a:extLst>
          </p:cNvPr>
          <p:cNvSpPr>
            <a:spLocks noGrp="1"/>
          </p:cNvSpPr>
          <p:nvPr>
            <p:ph idx="1"/>
          </p:nvPr>
        </p:nvSpPr>
        <p:spPr>
          <a:xfrm>
            <a:off x="609599" y="2160590"/>
            <a:ext cx="4826497" cy="3880773"/>
          </a:xfrm>
        </p:spPr>
        <p:txBody>
          <a:bodyPr>
            <a:normAutofit lnSpcReduction="10000"/>
          </a:bodyPr>
          <a:lstStyle/>
          <a:p>
            <a:r>
              <a:rPr lang="ar-EG" sz="3200" b="1" dirty="0">
                <a:solidFill>
                  <a:srgbClr val="FFC000"/>
                </a:solidFill>
              </a:rPr>
              <a:t>الباب الخامس عشر في وجوب تأديب الأولاد وتعليمهم والعدل بينهم</a:t>
            </a:r>
            <a:br>
              <a:rPr lang="ar-EG" sz="3200" b="1" dirty="0">
                <a:solidFill>
                  <a:srgbClr val="FFC000"/>
                </a:solidFill>
              </a:rPr>
            </a:br>
            <a:r>
              <a:rPr lang="ar-EG" sz="3200" b="1" dirty="0">
                <a:solidFill>
                  <a:srgbClr val="FFC000"/>
                </a:solidFill>
              </a:rPr>
              <a:t>الباب السادس عشر في فصول نافعة في تربية </a:t>
            </a:r>
            <a:r>
              <a:rPr lang="ar-EG" sz="3200" b="1" dirty="0">
                <a:solidFill>
                  <a:schemeClr val="accent3"/>
                </a:solidFill>
              </a:rPr>
              <a:t>الأطفال تحمد عواقبها عند الكبر</a:t>
            </a:r>
            <a:endParaRPr lang="ar-EG" sz="3200" dirty="0"/>
          </a:p>
        </p:txBody>
      </p:sp>
      <p:pic>
        <p:nvPicPr>
          <p:cNvPr id="4" name="صورة 3">
            <a:extLst>
              <a:ext uri="{FF2B5EF4-FFF2-40B4-BE49-F238E27FC236}">
                <a16:creationId xmlns:a16="http://schemas.microsoft.com/office/drawing/2014/main" id="{CD3DA9FE-174C-4D79-AAD0-5D61EBD5F93C}"/>
              </a:ext>
            </a:extLst>
          </p:cNvPr>
          <p:cNvPicPr>
            <a:picLocks noChangeAspect="1"/>
          </p:cNvPicPr>
          <p:nvPr/>
        </p:nvPicPr>
        <p:blipFill>
          <a:blip r:embed="rId2"/>
          <a:stretch>
            <a:fillRect/>
          </a:stretch>
        </p:blipFill>
        <p:spPr>
          <a:xfrm>
            <a:off x="5436096" y="2160591"/>
            <a:ext cx="3028950" cy="3644674"/>
          </a:xfrm>
          <a:prstGeom prst="rect">
            <a:avLst/>
          </a:prstGeom>
        </p:spPr>
      </p:pic>
    </p:spTree>
    <p:extLst>
      <p:ext uri="{BB962C8B-B14F-4D97-AF65-F5344CB8AC3E}">
        <p14:creationId xmlns:p14="http://schemas.microsoft.com/office/powerpoint/2010/main" val="2371560613"/>
      </p:ext>
    </p:extLst>
  </p:cSld>
  <p:clrMapOvr>
    <a:masterClrMapping/>
  </p:clrMapOvr>
</p:sld>
</file>

<file path=ppt/theme/theme1.xml><?xml version="1.0" encoding="utf-8"?>
<a:theme xmlns:a="http://schemas.openxmlformats.org/drawingml/2006/main" name="واجهة">
  <a:themeElements>
    <a:clrScheme name="واجهة">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واجهة">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5</TotalTime>
  <Words>1136</Words>
  <Application>Microsoft Office PowerPoint</Application>
  <PresentationFormat>عرض على الشاشة (4:3)</PresentationFormat>
  <Paragraphs>108</Paragraphs>
  <Slides>35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35</vt:i4>
      </vt:variant>
    </vt:vector>
  </HeadingPairs>
  <TitlesOfParts>
    <vt:vector size="39" baseType="lpstr">
      <vt:lpstr>Arial</vt:lpstr>
      <vt:lpstr>Trebuchet MS</vt:lpstr>
      <vt:lpstr>Wingdings 3</vt:lpstr>
      <vt:lpstr>واجهة</vt:lpstr>
      <vt:lpstr>بعض آراء بن قيم الجوزيه في تربية الأطفال</vt:lpstr>
      <vt:lpstr>أهم كتبه</vt:lpstr>
      <vt:lpstr>تعريف بالكتاب</vt:lpstr>
      <vt:lpstr>عرض تقديمي في PowerPoint</vt:lpstr>
      <vt:lpstr>عرض تقديمي في PowerPoint</vt:lpstr>
      <vt:lpstr>عرض تقديمي في PowerPoint</vt:lpstr>
      <vt:lpstr>عرض تقديمي في PowerPoint</vt:lpstr>
      <vt:lpstr>عرض تقديمي في PowerPoint</vt:lpstr>
      <vt:lpstr>الأبواب التي تهتم بتربية الطفل ورعايته</vt:lpstr>
      <vt:lpstr>أولا : الباب :الخامس عشر</vt:lpstr>
      <vt:lpstr>الباب السادس عشر</vt:lpstr>
      <vt:lpstr>فصل عن استرضاع المولود(كنواة للتربية الجسمية)</vt:lpstr>
      <vt:lpstr>حول حمل الرضيع هل محبب أم لا</vt:lpstr>
      <vt:lpstr>في غذاء الطفل</vt:lpstr>
      <vt:lpstr>الفصل التالي عن :</vt:lpstr>
      <vt:lpstr>عن تهيئة الطفل للكلام</vt:lpstr>
      <vt:lpstr>الفصل التالي: تعليم الكلام</vt:lpstr>
      <vt:lpstr>الفصل التالي: نبات الأسنان</vt:lpstr>
      <vt:lpstr>فوائد بكاء الطفل</vt:lpstr>
      <vt:lpstr>حماية الطفل من الفزع</vt:lpstr>
      <vt:lpstr>الفصل التالي: تجنب كثرة الطعام</vt:lpstr>
      <vt:lpstr>رأي ابن القيم في عدم اجبار الطفل على المشي قبل وقته </vt:lpstr>
      <vt:lpstr>عرض تقديمي في PowerPoint</vt:lpstr>
      <vt:lpstr>مبدأ التدريب والنضج</vt:lpstr>
      <vt:lpstr>مبدأ الممارسة والتكرار </vt:lpstr>
      <vt:lpstr>الاعتناء بخلق الطفل:</vt:lpstr>
      <vt:lpstr>وسائل التربية الخلقية</vt:lpstr>
      <vt:lpstr>عرض تقديمي في PowerPoint</vt:lpstr>
      <vt:lpstr>وسائل التربية الخلقية</vt:lpstr>
      <vt:lpstr>وسائل التربية الخلقية</vt:lpstr>
      <vt:lpstr>وسائل التربية الخلقية</vt:lpstr>
      <vt:lpstr>وسائل التربية الخلقية</vt:lpstr>
      <vt:lpstr>فصل تجنب الرذائل</vt:lpstr>
      <vt:lpstr>فصل: فساد الأبناء بفساد الآباء</vt:lpstr>
      <vt:lpstr>جوانب مهمة يجب مراعاتها عند وضع المناهج للأطفال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بعض آراء بن قيم الجوزيه في تربية الأطفال</dc:title>
  <dc:creator>eman abdelrahman</dc:creator>
  <cp:lastModifiedBy>eman abdelrahman</cp:lastModifiedBy>
  <cp:revision>1</cp:revision>
  <dcterms:created xsi:type="dcterms:W3CDTF">2020-03-22T21:28:27Z</dcterms:created>
  <dcterms:modified xsi:type="dcterms:W3CDTF">2020-03-23T07:50:46Z</dcterms:modified>
</cp:coreProperties>
</file>